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8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9" r:id="rId33"/>
    <p:sldId id="286" r:id="rId34"/>
    <p:sldId id="290" r:id="rId35"/>
    <p:sldId id="287" r:id="rId36"/>
    <p:sldId id="291" r:id="rId37"/>
  </p:sldIdLst>
  <p:sldSz cx="9144000" cy="5715000" type="screen16x1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210" userDrawn="1">
          <p15:clr>
            <a:srgbClr val="A4A3A4"/>
          </p15:clr>
        </p15:guide>
        <p15:guide id="3" orient="horz" pos="847" userDrawn="1">
          <p15:clr>
            <a:srgbClr val="A4A3A4"/>
          </p15:clr>
        </p15:guide>
        <p15:guide id="4" pos="544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ikXjvISWD1ua0Yk6X7JFVI1Mfe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C2"/>
    <a:srgbClr val="0A808F"/>
    <a:srgbClr val="5F448B"/>
    <a:srgbClr val="7150A0"/>
    <a:srgbClr val="EE4639"/>
    <a:srgbClr val="FFEDBF"/>
    <a:srgbClr val="FFD7C1"/>
    <a:srgbClr val="D9DBE1"/>
    <a:srgbClr val="92C14E"/>
    <a:srgbClr val="FDC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57"/>
    <p:restoredTop sz="94687"/>
  </p:normalViewPr>
  <p:slideViewPr>
    <p:cSldViewPr snapToGrid="0">
      <p:cViewPr>
        <p:scale>
          <a:sx n="110" d="100"/>
          <a:sy n="110" d="100"/>
        </p:scale>
        <p:origin x="1980" y="462"/>
      </p:cViewPr>
      <p:guideLst>
        <p:guide pos="2880"/>
        <p:guide orient="horz" pos="1210"/>
        <p:guide orient="horz" pos="847"/>
        <p:guide pos="5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" name="Google Shape;25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1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1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2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2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2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2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2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2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2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2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2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3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3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33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3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35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p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ema - 1 Imagen A">
  <p:cSld name="Subtema - 1 Imagen A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ema - Video">
  <p:cSld name="Subtema - Vide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708B4CB-1A1D-6047-BB53-56F59BDC5BBA}"/>
              </a:ext>
            </a:extLst>
          </p:cNvPr>
          <p:cNvSpPr/>
          <p:nvPr userDrawn="1"/>
        </p:nvSpPr>
        <p:spPr>
          <a:xfrm>
            <a:off x="7204422" y="5371562"/>
            <a:ext cx="15440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AE7611E-35BA-B646-85BD-D623CBDCBC84}"/>
              </a:ext>
            </a:extLst>
          </p:cNvPr>
          <p:cNvSpPr txBox="1"/>
          <p:nvPr userDrawn="1"/>
        </p:nvSpPr>
        <p:spPr>
          <a:xfrm>
            <a:off x="876300" y="5343295"/>
            <a:ext cx="2236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MODELOS DE NEGOCIOS Y STARTUPS 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TEMA 15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AC8568-C620-2147-ACBE-60CEE8F1BD3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800" userDrawn="1">
          <p15:clr>
            <a:srgbClr val="F26B43"/>
          </p15:clr>
        </p15:guide>
        <p15:guide id="3" pos="2767" userDrawn="1">
          <p15:clr>
            <a:srgbClr val="F26B43"/>
          </p15:clr>
        </p15:guide>
        <p15:guide id="4" pos="2993" userDrawn="1">
          <p15:clr>
            <a:srgbClr val="F26B43"/>
          </p15:clr>
        </p15:guide>
        <p15:guide id="5" pos="317" userDrawn="1">
          <p15:clr>
            <a:srgbClr val="F26B43"/>
          </p15:clr>
        </p15:guide>
        <p15:guide id="6" pos="431" userDrawn="1">
          <p15:clr>
            <a:srgbClr val="F26B43"/>
          </p15:clr>
        </p15:guide>
        <p15:guide id="7" pos="5465" userDrawn="1">
          <p15:clr>
            <a:srgbClr val="F26B43"/>
          </p15:clr>
        </p15:guide>
        <p15:guide id="8" orient="horz" pos="303" userDrawn="1">
          <p15:clr>
            <a:srgbClr val="F26B43"/>
          </p15:clr>
        </p15:guide>
        <p15:guide id="9" orient="horz" pos="575" userDrawn="1">
          <p15:clr>
            <a:srgbClr val="F26B43"/>
          </p15:clr>
        </p15:guide>
        <p15:guide id="10" orient="horz" pos="32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D58FC4F2-955D-6541-96EB-FE2EF8FE053D}"/>
              </a:ext>
            </a:extLst>
          </p:cNvPr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DBADA7-B362-9A4A-A984-0C3EE848CD19}"/>
              </a:ext>
            </a:extLst>
          </p:cNvPr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b="1" dirty="0">
                <a:solidFill>
                  <a:srgbClr val="6C6D6C"/>
                </a:solidFill>
                <a:latin typeface="Calibri" charset="0"/>
                <a:cs typeface="Calibri" charset="0"/>
              </a:rPr>
              <a:t>MODELOS DE NEGOCIO Y STARTUPS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45B2F05-D6C3-784A-81A4-7477F803AA3F}"/>
              </a:ext>
            </a:extLst>
          </p:cNvPr>
          <p:cNvSpPr/>
          <p:nvPr/>
        </p:nvSpPr>
        <p:spPr>
          <a:xfrm>
            <a:off x="503238" y="3219842"/>
            <a:ext cx="2845526" cy="1307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Características del elevator pitch</a:t>
            </a:r>
          </a:p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Definición del público objetivo</a:t>
            </a:r>
          </a:p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Identificación del problema</a:t>
            </a:r>
          </a:p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Desarrollo de la solución</a:t>
            </a:r>
          </a:p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Diseño del discurso orientado a inversionistas potenciales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DA2174-AFAA-2D4B-B23E-1FBE4CA5F46A}"/>
              </a:ext>
            </a:extLst>
          </p:cNvPr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2000" b="1" dirty="0">
                <a:solidFill>
                  <a:srgbClr val="B6508F"/>
                </a:solidFill>
                <a:latin typeface="Calibri" charset="0"/>
                <a:ea typeface="Calibri" charset="0"/>
                <a:cs typeface="Calibri" charset="0"/>
              </a:rPr>
              <a:t>TEMA 15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7160E26-5A53-DA4E-94E4-BD2033E1D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4" y="1883411"/>
            <a:ext cx="166865" cy="17045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85A3346-E291-5A4E-8AF7-3836FE026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0"/>
            <a:ext cx="5391150" cy="571500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62931093-3E4F-7D4E-A1B4-F68B80CC0245}"/>
              </a:ext>
            </a:extLst>
          </p:cNvPr>
          <p:cNvSpPr/>
          <p:nvPr/>
        </p:nvSpPr>
        <p:spPr>
          <a:xfrm>
            <a:off x="503239" y="2177570"/>
            <a:ext cx="3056852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s-PE" sz="3200" dirty="0">
                <a:latin typeface="Graphik-Medium" charset="0"/>
                <a:ea typeface="Graphik-Medium" charset="0"/>
                <a:cs typeface="Graphik-Medium" charset="0"/>
              </a:rPr>
              <a:t>ELEVATOR </a:t>
            </a:r>
            <a:r>
              <a:rPr lang="es-PE" sz="3200" b="1" dirty="0">
                <a:latin typeface="Graphik Bold" charset="0"/>
                <a:ea typeface="Graphik Bold" charset="0"/>
                <a:cs typeface="Graphik Bold" charset="0"/>
              </a:rPr>
              <a:t>PITCH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/>
        </p:nvSpPr>
        <p:spPr>
          <a:xfrm>
            <a:off x="503238" y="912813"/>
            <a:ext cx="3889375" cy="403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¿A QUIÉN LE ESTAMOS RESOLVIENDO EL PROBLEMA?</a:t>
            </a:r>
            <a:endParaRPr lang="es-PE" b="1" dirty="0"/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Uno de los errores más comunes es pensar ingenuamente que el problema que quieren resolver lo tiene todo el mundo. Esto es muy poco probable que suceda, y aún si ese fuera el caso, me debo enfocar en grupos de </a:t>
            </a:r>
            <a:r>
              <a:rPr lang="es-PE" sz="1500" b="1" i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early consumers </a:t>
            </a:r>
            <a:r>
              <a:rPr lang="es-PE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claramente delimitado si ese fuera el caso.</a:t>
            </a:r>
            <a:endParaRPr sz="1500" dirty="0"/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Tener datos realistas ayudará mucho a que el inversor pueda imaginar la potencialidad del negocio y cruzarlo mentalmente con un futuro retorno sobre su inversión. </a:t>
            </a:r>
            <a:endParaRPr sz="1500" dirty="0"/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5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 inversionista dará dinero solo si con eso ganará más dinero. </a:t>
            </a:r>
            <a:endParaRPr sz="150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2BFB71A-79FC-B84C-9723-D86434031B41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DEFINICIÓN DEL PÚBLICO OBJETIVO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14831B8-57BE-BC42-86B5-7949F3C281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9" y="381"/>
            <a:ext cx="4392612" cy="57146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D32031-435D-F042-B5E7-97D1C824F8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37" r="8119"/>
          <a:stretch/>
        </p:blipFill>
        <p:spPr>
          <a:xfrm>
            <a:off x="503237" y="920105"/>
            <a:ext cx="3889376" cy="4324848"/>
          </a:xfrm>
          <a:prstGeom prst="rect">
            <a:avLst/>
          </a:prstGeom>
        </p:spPr>
      </p:pic>
      <p:sp>
        <p:nvSpPr>
          <p:cNvPr id="101" name="Google Shape;101;p10"/>
          <p:cNvSpPr txBox="1"/>
          <p:nvPr/>
        </p:nvSpPr>
        <p:spPr>
          <a:xfrm>
            <a:off x="4751387" y="920104"/>
            <a:ext cx="3889376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Antes de elaborar el Elevator Pitch, es fundamental </a:t>
            </a:r>
            <a:r>
              <a:rPr lang="es-PE" sz="1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identificar a quién va dirigido</a:t>
            </a:r>
            <a:r>
              <a:rPr lang="es-PE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. Esto ayudará a ajustar el mensaje para que resuene mejor con el público objetivo.</a:t>
            </a:r>
            <a:endParaRPr sz="1600" dirty="0">
              <a:solidFill>
                <a:schemeClr val="tx1"/>
              </a:solidFill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Inversores: </a:t>
            </a:r>
            <a:r>
              <a:rPr lang="es-PE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Interesados en el retorno de inversión, la viabilidad financiera y el potencial de crecimiento.</a:t>
            </a:r>
            <a:endParaRPr sz="1600" dirty="0">
              <a:solidFill>
                <a:schemeClr val="tx1"/>
              </a:solidFill>
            </a:endParaRPr>
          </a:p>
          <a:p>
            <a:pPr marL="182563" marR="0" lvl="0" indent="-69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Clientes Potenciales: </a:t>
            </a:r>
            <a:r>
              <a:rPr lang="es-PE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Interesados en cómo el producto o servicio resolverá sus problemas específicos.</a:t>
            </a:r>
            <a:endParaRPr sz="1600" dirty="0">
              <a:solidFill>
                <a:schemeClr val="tx1"/>
              </a:solidFill>
            </a:endParaRPr>
          </a:p>
          <a:p>
            <a:pPr marL="182563" marR="0" lvl="0" indent="-69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Socios Estratégicos: </a:t>
            </a:r>
            <a:r>
              <a:rPr lang="es-PE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Buscan sinergias y beneficios mutuos de una colaboración.</a:t>
            </a:r>
            <a:endParaRPr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414D23-C9F5-3341-BB85-FE1634DB80FD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DEFINICIÓN DEL PÚBLICO OBJETIVO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53DFA46D-9F66-0C43-A569-7D1C1093FC7A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DEFINICIÓN DEL PÚBLICO OBJETIVO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62;p5">
            <a:extLst>
              <a:ext uri="{FF2B5EF4-FFF2-40B4-BE49-F238E27FC236}">
                <a16:creationId xmlns:a16="http://schemas.microsoft.com/office/drawing/2014/main" id="{9A9D510C-3B68-5A41-AA74-E595F616458C}"/>
              </a:ext>
            </a:extLst>
          </p:cNvPr>
          <p:cNvSpPr txBox="1"/>
          <p:nvPr/>
        </p:nvSpPr>
        <p:spPr>
          <a:xfrm>
            <a:off x="503238" y="912813"/>
            <a:ext cx="3954462" cy="375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PASOS PARA DEFINIR EL PÚBLICO OBJETIVO</a:t>
            </a:r>
            <a:endParaRPr lang="es-PE" sz="1600" dirty="0"/>
          </a:p>
          <a:p>
            <a:pPr marL="11725">
              <a:spcAft>
                <a:spcPts val="600"/>
              </a:spcAft>
              <a:buSzPts val="1600"/>
            </a:pPr>
            <a:r>
              <a:rPr lang="es-ES" sz="2000" b="1" dirty="0">
                <a:solidFill>
                  <a:srgbClr val="EE4639"/>
                </a:solidFill>
                <a:latin typeface="Graphik Bold" panose="020B0503030202060203" pitchFamily="34" charset="77"/>
                <a:cs typeface="Calibri" charset="0"/>
              </a:rPr>
              <a:t>+ 01.</a:t>
            </a:r>
            <a:br>
              <a:rPr lang="es-ES" sz="1800" b="1" dirty="0">
                <a:solidFill>
                  <a:srgbClr val="EE4639"/>
                </a:solidFill>
                <a:latin typeface="Calibri" charset="0"/>
                <a:cs typeface="Calibri" charset="0"/>
              </a:rPr>
            </a:br>
            <a:r>
              <a:rPr lang="es-PE" sz="16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SEGMENTACIÓN DEL MERCADO</a:t>
            </a:r>
            <a:endParaRPr lang="es-PE" sz="1600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6350" marR="0" lvl="1" algn="l" rtl="0">
              <a:spcBef>
                <a:spcPts val="0"/>
              </a:spcBef>
              <a:spcAft>
                <a:spcPts val="0"/>
              </a:spcAft>
            </a:pP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Divide el mercado total en segmentos más pequeños y manejables basados en características comunes, según algunos criterios como:</a:t>
            </a:r>
            <a:endParaRPr lang="es-PE" dirty="0"/>
          </a:p>
          <a:p>
            <a:pPr marL="4689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1" indent="-17938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Demográficos: </a:t>
            </a: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Edad, género, nivel de ingresos, educación, etc.</a:t>
            </a:r>
            <a:endParaRPr lang="es-PE" dirty="0"/>
          </a:p>
          <a:p>
            <a:pPr marL="179388" marR="0" lvl="1" indent="-17938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None/>
            </a:pPr>
            <a:endParaRPr lang="es-PE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1" indent="-17938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Geográficos: </a:t>
            </a: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Ubicación, región, país, etc.</a:t>
            </a:r>
            <a:endParaRPr lang="es-PE" dirty="0"/>
          </a:p>
          <a:p>
            <a:pPr marL="179388" marR="0" lvl="1" indent="-17938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None/>
            </a:pPr>
            <a:endParaRPr lang="es-PE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1" indent="-17938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Psicográficos: </a:t>
            </a: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Estilo de vida, valores, intereses, etc.</a:t>
            </a:r>
            <a:endParaRPr lang="es-PE" dirty="0"/>
          </a:p>
          <a:p>
            <a:pPr marL="179388" marR="0" lvl="1" indent="-17938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None/>
            </a:pPr>
            <a:endParaRPr lang="es-PE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1" indent="-17938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Conductuales: </a:t>
            </a: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Patrones de compra, uso del producto, lealtad a la marca, etc.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9721B72-6CA7-7144-AD4D-EC0AC27D69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907438"/>
            <a:ext cx="4392612" cy="4326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6985DB2F-3B64-6B4B-8F9D-6507C21E0D1F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DEFINICIÓN DEL PÚBLICO OBJETIVO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62;p5">
            <a:extLst>
              <a:ext uri="{FF2B5EF4-FFF2-40B4-BE49-F238E27FC236}">
                <a16:creationId xmlns:a16="http://schemas.microsoft.com/office/drawing/2014/main" id="{1486B3AF-2216-1046-B255-0EC5FA06228E}"/>
              </a:ext>
            </a:extLst>
          </p:cNvPr>
          <p:cNvSpPr txBox="1"/>
          <p:nvPr/>
        </p:nvSpPr>
        <p:spPr>
          <a:xfrm>
            <a:off x="503238" y="912813"/>
            <a:ext cx="3889375" cy="375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PASOS PARA DEFINIR EL PÚBLICO OBJETIVO</a:t>
            </a:r>
            <a:endParaRPr lang="es-PE" sz="1600" dirty="0"/>
          </a:p>
          <a:p>
            <a:pPr marL="11725">
              <a:spcAft>
                <a:spcPts val="600"/>
              </a:spcAft>
              <a:buSzPts val="1600"/>
            </a:pPr>
            <a:r>
              <a:rPr lang="es-ES" sz="2000" b="1" dirty="0">
                <a:solidFill>
                  <a:srgbClr val="EE4639"/>
                </a:solidFill>
                <a:latin typeface="Graphik Bold" panose="020B0503030202060203" pitchFamily="34" charset="77"/>
                <a:cs typeface="Calibri" charset="0"/>
              </a:rPr>
              <a:t>+ 02.</a:t>
            </a:r>
            <a:br>
              <a:rPr lang="es-ES" sz="1800" b="1" dirty="0">
                <a:solidFill>
                  <a:srgbClr val="EE4639"/>
                </a:solidFill>
                <a:latin typeface="Calibri" charset="0"/>
                <a:cs typeface="Calibri" charset="0"/>
              </a:rPr>
            </a:br>
            <a:r>
              <a:rPr lang="es-PE" sz="16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INVESTIGACIÓN DE MERCADO</a:t>
            </a:r>
            <a:endParaRPr lang="es-PE" sz="1600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6350" lvl="1" indent="0">
              <a:buFont typeface="Arial"/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cs typeface="Calibri"/>
                <a:sym typeface="Calibri"/>
              </a:rPr>
              <a:t>Realiza investigaciones para obtener datos sobre los segmentos de mercado identificados.</a:t>
            </a:r>
            <a:endParaRPr lang="es-PE" dirty="0">
              <a:solidFill>
                <a:srgbClr val="262626"/>
              </a:solidFill>
              <a:latin typeface="Calibri"/>
              <a:cs typeface="Calibri"/>
            </a:endParaRPr>
          </a:p>
          <a:p>
            <a:pPr marL="6350" lvl="1" indent="0">
              <a:buFont typeface="Arial"/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cs typeface="Calibri"/>
                <a:sym typeface="Calibri"/>
              </a:rPr>
              <a:t>Esto puede incluir encuestas, entrevistas, análisis de competencia, y estudios de mercado.</a:t>
            </a:r>
            <a:endParaRPr lang="es-PE" dirty="0">
              <a:solidFill>
                <a:srgbClr val="262626"/>
              </a:solidFill>
              <a:latin typeface="Calibri"/>
              <a:cs typeface="Calibri"/>
            </a:endParaRPr>
          </a:p>
          <a:p>
            <a:pPr marL="182563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50" lvl="1"/>
            <a:r>
              <a:rPr lang="es-PE" dirty="0">
                <a:solidFill>
                  <a:srgbClr val="262626"/>
                </a:solidFill>
                <a:latin typeface="Calibri"/>
                <a:cs typeface="Calibri"/>
                <a:sym typeface="Calibri"/>
              </a:rPr>
              <a:t>La investigación debe centrarse en:</a:t>
            </a:r>
            <a:endParaRPr lang="es-PE" dirty="0">
              <a:solidFill>
                <a:srgbClr val="262626"/>
              </a:solidFill>
              <a:latin typeface="Calibri"/>
              <a:cs typeface="Calibri"/>
            </a:endParaRPr>
          </a:p>
          <a:p>
            <a:pPr marL="182563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Necesidades y problemas: </a:t>
            </a: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Comprender los problemas que enfrentan y cómo tu solución puede ayudar.</a:t>
            </a:r>
            <a:endParaRPr lang="es-PE" dirty="0"/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Preferencias y comportamientos: </a:t>
            </a: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Identificar cómo prefieren resolver sus problemas y sus comportamientos de compra.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388322-B90D-5A44-95CE-3AF8DBABBF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912813"/>
            <a:ext cx="4392612" cy="432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24A00254-ACEA-1746-85D9-E7C3BB5FAFDF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DEFINICIÓN DEL PÚBLICO OBJETIVO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62;p5">
            <a:extLst>
              <a:ext uri="{FF2B5EF4-FFF2-40B4-BE49-F238E27FC236}">
                <a16:creationId xmlns:a16="http://schemas.microsoft.com/office/drawing/2014/main" id="{ED87ADBB-57FB-304E-B7DA-9FD64AF4FE2E}"/>
              </a:ext>
            </a:extLst>
          </p:cNvPr>
          <p:cNvSpPr txBox="1"/>
          <p:nvPr/>
        </p:nvSpPr>
        <p:spPr>
          <a:xfrm>
            <a:off x="503238" y="912813"/>
            <a:ext cx="3889375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PASOS PARA DEFINIR EL PÚBLICO OBJETIVO</a:t>
            </a:r>
            <a:endParaRPr lang="es-PE" sz="1600" dirty="0"/>
          </a:p>
          <a:p>
            <a:pPr lvl="0">
              <a:spcAft>
                <a:spcPts val="600"/>
              </a:spcAft>
              <a:buSzPts val="1600"/>
            </a:pPr>
            <a:r>
              <a:rPr lang="es-ES" sz="2000" b="1" dirty="0">
                <a:solidFill>
                  <a:srgbClr val="EE4639"/>
                </a:solidFill>
                <a:latin typeface="Graphik Bold" panose="020B0503030202060203" pitchFamily="34" charset="77"/>
                <a:cs typeface="Calibri" charset="0"/>
              </a:rPr>
              <a:t>+ 03.</a:t>
            </a:r>
            <a:br>
              <a:rPr lang="es-ES" sz="1800" b="1" dirty="0">
                <a:solidFill>
                  <a:srgbClr val="EE4639"/>
                </a:solidFill>
                <a:latin typeface="Calibri" charset="0"/>
                <a:cs typeface="Calibri" charset="0"/>
              </a:rPr>
            </a:br>
            <a:r>
              <a:rPr lang="es-PE" sz="16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CREACIÓN DE PERFILES DE CLIENTES</a:t>
            </a:r>
            <a:endParaRPr lang="es-PE" sz="1600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6350" marR="0" lvl="1" indent="-63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Desarrolla perfiles de clientes (Buyer personas) que representen a su público objetivo.</a:t>
            </a:r>
            <a:endParaRPr lang="es-PE" dirty="0"/>
          </a:p>
          <a:p>
            <a:pPr marL="6350" marR="0" lvl="1" indent="-635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sz="1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50" marR="0" lvl="1" indent="-63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Estos perfiles deben incluir:</a:t>
            </a:r>
            <a:endParaRPr lang="es-PE" dirty="0"/>
          </a:p>
          <a:p>
            <a:pPr marL="468313" marR="0" lvl="1" indent="-28575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sz="1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sz="1400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Datos demográficos: </a:t>
            </a: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Información básica como edad, género, ingresos, ocupación, etc.</a:t>
            </a:r>
            <a:endParaRPr lang="es-PE" dirty="0"/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sz="1400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Motivaciones: </a:t>
            </a:r>
            <a:r>
              <a:rPr lang="es-PE" sz="140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impulsa a los clientes a buscar una solución</a:t>
            </a: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lang="es-PE" dirty="0"/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sz="1400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Desafíos y puntos de dolor: </a:t>
            </a: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Problemas específicos que enfrentan y que su producto o servicio puede resolver.</a:t>
            </a:r>
            <a:endParaRPr lang="es-PE" dirty="0"/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sz="1400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Objetivos y aspiraciones:</a:t>
            </a:r>
            <a:r>
              <a:rPr lang="es-PE" sz="1400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40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Qué esperan lograr con la solución propuesta?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096D55-1AB9-A047-BBF6-BE9CB40AAF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9" y="912812"/>
            <a:ext cx="4392611" cy="432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540C093C-4A29-C141-89B9-14D8A7B1C309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DEFINICIÓN DEL PÚBLICO OBJETIVO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62;p5">
            <a:extLst>
              <a:ext uri="{FF2B5EF4-FFF2-40B4-BE49-F238E27FC236}">
                <a16:creationId xmlns:a16="http://schemas.microsoft.com/office/drawing/2014/main" id="{510AC989-B53E-6348-B566-1802AFD965BD}"/>
              </a:ext>
            </a:extLst>
          </p:cNvPr>
          <p:cNvSpPr txBox="1"/>
          <p:nvPr/>
        </p:nvSpPr>
        <p:spPr>
          <a:xfrm>
            <a:off x="503238" y="912813"/>
            <a:ext cx="3889375" cy="400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PASOS PARA DEFINIR EL PÚBLICO OBJETIVO</a:t>
            </a:r>
            <a:endParaRPr lang="es-PE" sz="1600" dirty="0"/>
          </a:p>
          <a:p>
            <a:pPr>
              <a:spcAft>
                <a:spcPts val="600"/>
              </a:spcAft>
              <a:buSzPts val="1600"/>
            </a:pPr>
            <a:r>
              <a:rPr lang="es-ES" sz="2000" b="1" dirty="0">
                <a:solidFill>
                  <a:srgbClr val="EE4639"/>
                </a:solidFill>
                <a:latin typeface="Graphik Bold" panose="020B0503030202060203" pitchFamily="34" charset="77"/>
                <a:cs typeface="Calibri" charset="0"/>
              </a:rPr>
              <a:t>+ 04.</a:t>
            </a:r>
            <a:br>
              <a:rPr lang="es-ES" sz="1800" b="1" dirty="0">
                <a:solidFill>
                  <a:srgbClr val="EE4639"/>
                </a:solidFill>
                <a:latin typeface="Calibri" charset="0"/>
                <a:cs typeface="Calibri" charset="0"/>
              </a:rPr>
            </a:br>
            <a:r>
              <a:rPr lang="es-PE" sz="1600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EVALUACIÓN DEL PÚBLICO OBJETIVO </a:t>
            </a:r>
            <a:br>
              <a:rPr lang="es-PE" sz="16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PE" sz="16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PARA INVERSIONISTAS</a:t>
            </a:r>
            <a:endParaRPr lang="es-PE" sz="1600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6350" marR="0" lvl="1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Comprende lo que los inversionistas buscan en una oportunidad de inversión:</a:t>
            </a:r>
            <a:endParaRPr lang="es-PE" dirty="0"/>
          </a:p>
          <a:p>
            <a:pPr marL="182563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sz="1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sz="1400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Perfil del inversionista: </a:t>
            </a: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Conocer si son inversionistas ángeles, fondos de capital de riesgo, inversores estratégicos, etc.</a:t>
            </a:r>
            <a:endParaRPr lang="es-PE" dirty="0"/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sz="1400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Áreas de interés: </a:t>
            </a: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Industrias y sectores en los que suelen invertir.</a:t>
            </a:r>
            <a:endParaRPr lang="es-PE" dirty="0"/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sz="1400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Tamaño de inversión: </a:t>
            </a: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Montos que están dispuestos a invertir y en qué etapa del negocio prefieren entrar (semilla, serie A, etc.).</a:t>
            </a:r>
            <a:endParaRPr lang="es-PE" dirty="0"/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ct val="100000"/>
              <a:buFont typeface="Arial"/>
              <a:buChar char="•"/>
            </a:pPr>
            <a:r>
              <a:rPr lang="es-PE" sz="1400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Retorno de inversión: </a:t>
            </a: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Expectativas sobre el rendimiento de la inversión y el plazo de retorno.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F72942-6648-5947-B195-21178EBCD8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751387" y="912812"/>
            <a:ext cx="4392611" cy="432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80155BE-F3A5-C048-9960-CF65E887B959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6C6BED7-879F-B54A-B54A-104090625E37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IDENTIFICACIÓN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DEL PROBLEMA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8FEBE3-938C-3446-B1AB-A6B8A8DB9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/>
        </p:nvSpPr>
        <p:spPr>
          <a:xfrm>
            <a:off x="503238" y="912813"/>
            <a:ext cx="3889375" cy="37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identificación clara y precisa del problema que la startup pretende resolver es el primer paso para captar el interés del público.</a:t>
            </a:r>
            <a:endParaRPr dirty="0"/>
          </a:p>
          <a:p>
            <a:pPr marL="354625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Descripción del problema: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Presentar el problema de forma clara y relevante para el público objetivo.</a:t>
            </a:r>
            <a:endParaRPr dirty="0"/>
          </a:p>
          <a:p>
            <a:pPr marL="182563" marR="0" lvl="0" indent="-69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Impacto del problema: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Explicar cómo afecta a los potenciales clientes o al mercado en general.</a:t>
            </a:r>
            <a:endParaRPr dirty="0"/>
          </a:p>
          <a:p>
            <a:pPr marL="182563" marR="0" lvl="0" indent="-69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Urgencia del problema: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Indicar por qué es crucial resolver este problema ahora.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8590C4-8250-7040-9B4D-89F239CC61F2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IDENTIFICACIÓN DEL PROBLEMA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5B17E7-2DA9-564A-8FE0-9DDF93F8C1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9" y="0"/>
            <a:ext cx="4392612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7967593-4498-0848-850C-B56D0F504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655" y="1563957"/>
            <a:ext cx="4857345" cy="3238230"/>
          </a:xfrm>
          <a:prstGeom prst="rect">
            <a:avLst/>
          </a:prstGeom>
        </p:spPr>
      </p:pic>
      <p:sp>
        <p:nvSpPr>
          <p:cNvPr id="156" name="Google Shape;156;p17"/>
          <p:cNvSpPr txBox="1"/>
          <p:nvPr/>
        </p:nvSpPr>
        <p:spPr>
          <a:xfrm>
            <a:off x="503238" y="912813"/>
            <a:ext cx="441810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PASOS PARA IDENTIFICAR EL PROBLEMA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44DE2E-5C10-0649-8A2F-AB2D452EDF31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IDENTIFICACIÓN DEL PROBLEMA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4DF1F776-378C-364D-A36D-DD9F1E539643}"/>
              </a:ext>
            </a:extLst>
          </p:cNvPr>
          <p:cNvGrpSpPr/>
          <p:nvPr/>
        </p:nvGrpSpPr>
        <p:grpSpPr>
          <a:xfrm>
            <a:off x="313530" y="1359755"/>
            <a:ext cx="2812911" cy="394721"/>
            <a:chOff x="287221" y="917244"/>
            <a:chExt cx="3307459" cy="500394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A11FF11F-EAFA-DE44-B76F-546422F5D68D}"/>
                </a:ext>
              </a:extLst>
            </p:cNvPr>
            <p:cNvSpPr/>
            <p:nvPr/>
          </p:nvSpPr>
          <p:spPr>
            <a:xfrm>
              <a:off x="503237" y="917244"/>
              <a:ext cx="3091443" cy="500394"/>
            </a:xfrm>
            <a:prstGeom prst="roundRect">
              <a:avLst>
                <a:gd name="adj" fmla="val 24841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50" lvl="0" indent="-1588" algn="ctr">
                <a:buClr>
                  <a:schemeClr val="bg1"/>
                </a:buClr>
                <a:buSzPct val="100000"/>
                <a:buFont typeface="Arial"/>
                <a:buAutoNum type="arabicPeriod"/>
                <a:tabLst>
                  <a:tab pos="569913" algn="l"/>
                </a:tabLst>
              </a:pPr>
              <a:r>
                <a:rPr lang="es-PE" b="1" dirty="0">
                  <a:solidFill>
                    <a:schemeClr val="lt1"/>
                  </a:solidFill>
                  <a:latin typeface="Calibri" charset="0"/>
                  <a:cs typeface="Calibri" charset="0"/>
                  <a:sym typeface="Calibri"/>
                </a:rPr>
                <a:t> Investigación de Mercado</a:t>
              </a:r>
              <a:endParaRPr lang="es-PE" b="1" dirty="0">
                <a:solidFill>
                  <a:schemeClr val="lt1"/>
                </a:solidFill>
                <a:latin typeface="Calibri" charset="0"/>
                <a:cs typeface="Calibri" charset="0"/>
              </a:endParaRPr>
            </a:p>
          </p:txBody>
        </p:sp>
        <p:grpSp>
          <p:nvGrpSpPr>
            <p:cNvPr id="8" name="Agrupar 14">
              <a:extLst>
                <a:ext uri="{FF2B5EF4-FFF2-40B4-BE49-F238E27FC236}">
                  <a16:creationId xmlns:a16="http://schemas.microsoft.com/office/drawing/2014/main" id="{EF712B77-A8AC-F446-9243-296F54483092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3E649D4B-D789-EA44-AAFD-B4C3F3CCB4B5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C73A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A64D7673-1E93-C048-8499-D4BC50C0ACD7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Triángulo 10">
                <a:extLst>
                  <a:ext uri="{FF2B5EF4-FFF2-40B4-BE49-F238E27FC236}">
                    <a16:creationId xmlns:a16="http://schemas.microsoft.com/office/drawing/2014/main" id="{3341685C-5EC8-3541-BB5B-39FC0901CE1C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EE4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5A76080-B266-8E4A-9D6F-2D7FEF45AED7}"/>
              </a:ext>
            </a:extLst>
          </p:cNvPr>
          <p:cNvSpPr txBox="1"/>
          <p:nvPr/>
        </p:nvSpPr>
        <p:spPr>
          <a:xfrm>
            <a:off x="494216" y="1920875"/>
            <a:ext cx="3898397" cy="280076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PE" sz="14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Encuestas y entrevistas: </a:t>
            </a:r>
            <a:endParaRPr lang="es-PE" dirty="0"/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	Realizar encuestas y entrevistas con el público objetivo para comprender sus problemas y desafíos.</a:t>
            </a:r>
            <a:endParaRPr lang="es-PE" dirty="0"/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es-PE" sz="1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PE" sz="14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Análisis de competencia: </a:t>
            </a:r>
            <a:endParaRPr lang="es-PE" dirty="0"/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	Estudiar a los competidores y ver qué problemas están abordando y cómo lo están haciendo.</a:t>
            </a:r>
            <a:endParaRPr lang="es-PE" dirty="0"/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es-PE" sz="1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PE" sz="14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Tendencias del mercado: </a:t>
            </a:r>
            <a:endParaRPr lang="es-PE" dirty="0"/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	Analizar tendencias del mercado que puedan estar creando nuevos problemas o exacerbando los existentes.</a:t>
            </a:r>
            <a:endParaRPr lang="es-P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/>
        </p:nvSpPr>
        <p:spPr>
          <a:xfrm>
            <a:off x="503238" y="1920875"/>
            <a:ext cx="3889376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Especificidad: </a:t>
            </a:r>
            <a:endParaRPr dirty="0"/>
          </a:p>
          <a:p>
            <a:pPr marL="179388" marR="0" lvl="1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Ser específico sobre qué es exactamente el problema. Evitar generalidades y enfocarse en un problema claro y concreto.</a:t>
            </a:r>
            <a:endParaRPr dirty="0"/>
          </a:p>
          <a:p>
            <a:pPr marL="642938" marR="0" lvl="1" indent="-285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Relevancia: </a:t>
            </a:r>
            <a:endParaRPr dirty="0"/>
          </a:p>
          <a:p>
            <a:pPr marL="179388" marR="0" lvl="1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Asegurarse de que el problema sea relevante para el público objetivo y lo suficientemente significativo como para que busquen una solución.</a:t>
            </a:r>
            <a:endParaRPr dirty="0"/>
          </a:p>
          <a:p>
            <a:pPr marL="642938" marR="0" lvl="1" indent="-285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Urgencia: </a:t>
            </a:r>
            <a:endParaRPr dirty="0"/>
          </a:p>
          <a:p>
            <a:pPr marL="179388" marR="0" lvl="1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Identificar si el problema es urgente y requiere una solución inmediata.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BC478EA-D0E0-B048-B730-60F29BB80372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IDENTIFICACIÓN DEL PROBLEMA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8CD7BFEC-1E94-5B4E-A4C3-762A4FC186C8}"/>
              </a:ext>
            </a:extLst>
          </p:cNvPr>
          <p:cNvGrpSpPr/>
          <p:nvPr/>
        </p:nvGrpSpPr>
        <p:grpSpPr>
          <a:xfrm>
            <a:off x="326977" y="1347550"/>
            <a:ext cx="3007894" cy="394721"/>
            <a:chOff x="287221" y="917244"/>
            <a:chExt cx="3536723" cy="500394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9AE86CF7-3FE7-6B40-A2C4-AC54BDE1255E}"/>
                </a:ext>
              </a:extLst>
            </p:cNvPr>
            <p:cNvSpPr/>
            <p:nvPr/>
          </p:nvSpPr>
          <p:spPr>
            <a:xfrm>
              <a:off x="503238" y="917244"/>
              <a:ext cx="3320706" cy="500394"/>
            </a:xfrm>
            <a:prstGeom prst="roundRect">
              <a:avLst>
                <a:gd name="adj" fmla="val 24841"/>
              </a:avLst>
            </a:prstGeom>
            <a:solidFill>
              <a:srgbClr val="92C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725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b="1" dirty="0">
                  <a:solidFill>
                    <a:schemeClr val="lt1"/>
                  </a:solidFill>
                  <a:latin typeface="Calibri" charset="0"/>
                  <a:cs typeface="Calibri" charset="0"/>
                  <a:sym typeface="Calibri"/>
                </a:rPr>
                <a:t>2. Definición clara del problema</a:t>
              </a:r>
              <a:endParaRPr lang="es-PE" b="1" dirty="0">
                <a:solidFill>
                  <a:schemeClr val="lt1"/>
                </a:solidFill>
                <a:latin typeface="Calibri" charset="0"/>
                <a:cs typeface="Calibri" charset="0"/>
              </a:endParaRPr>
            </a:p>
          </p:txBody>
        </p:sp>
        <p:grpSp>
          <p:nvGrpSpPr>
            <p:cNvPr id="8" name="Agrupar 14">
              <a:extLst>
                <a:ext uri="{FF2B5EF4-FFF2-40B4-BE49-F238E27FC236}">
                  <a16:creationId xmlns:a16="http://schemas.microsoft.com/office/drawing/2014/main" id="{925C6859-FCA9-EC4E-B44A-9DD13A8D28A4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3827C02A-0A5D-4647-A3F7-35055E788990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F95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BF5DDF51-82EF-8740-A271-F45200E7F253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Triángulo 10">
                <a:extLst>
                  <a:ext uri="{FF2B5EF4-FFF2-40B4-BE49-F238E27FC236}">
                    <a16:creationId xmlns:a16="http://schemas.microsoft.com/office/drawing/2014/main" id="{0169B64E-B862-D342-A0D7-CDB1AD2A04EA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92C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2" name="Google Shape;156;p17">
            <a:extLst>
              <a:ext uri="{FF2B5EF4-FFF2-40B4-BE49-F238E27FC236}">
                <a16:creationId xmlns:a16="http://schemas.microsoft.com/office/drawing/2014/main" id="{5451BA67-B7F5-B041-8DF9-54ED7C0C3318}"/>
              </a:ext>
            </a:extLst>
          </p:cNvPr>
          <p:cNvSpPr txBox="1"/>
          <p:nvPr/>
        </p:nvSpPr>
        <p:spPr>
          <a:xfrm>
            <a:off x="503238" y="912813"/>
            <a:ext cx="388937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PASOS PARA IDENTIFICAR EL PROBLEMA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0E1358-7B76-534B-98A7-C2B87A3779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9" y="912812"/>
            <a:ext cx="4392612" cy="432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A01DC26-DAD5-C249-A1F5-B420FD6DE780}"/>
              </a:ext>
            </a:extLst>
          </p:cNvPr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A7EEA38-02E1-8F46-9674-61CC9A887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46969"/>
            <a:ext cx="2072213" cy="389806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8DEDCBF-46B7-9642-8F5F-2DEAFDC35C6C}"/>
              </a:ext>
            </a:extLst>
          </p:cNvPr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B68E304-1783-C541-8FA6-923897A02D91}"/>
              </a:ext>
            </a:extLst>
          </p:cNvPr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33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INTRODUCCIÓN</a:t>
            </a:r>
          </a:p>
          <a:p>
            <a:pPr>
              <a:lnSpc>
                <a:spcPct val="80000"/>
              </a:lnSpc>
            </a:pPr>
            <a:r>
              <a:rPr lang="es-ES_tradnl" sz="33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LA SESIÓN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F14F30-A93D-C94F-934F-2693C7206A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334433" y="3817749"/>
            <a:ext cx="809264" cy="8092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24227B8-AF41-EA43-859F-2A2F2A62C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23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C18A4CAD-0C65-2D46-A858-B6F4D7E157F0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IDENTIFICACIÓN DEL PROBLEMA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4;p18">
            <a:extLst>
              <a:ext uri="{FF2B5EF4-FFF2-40B4-BE49-F238E27FC236}">
                <a16:creationId xmlns:a16="http://schemas.microsoft.com/office/drawing/2014/main" id="{3CA6BC43-2C96-F449-B894-E39D96DF5FC1}"/>
              </a:ext>
            </a:extLst>
          </p:cNvPr>
          <p:cNvSpPr txBox="1"/>
          <p:nvPr/>
        </p:nvSpPr>
        <p:spPr>
          <a:xfrm>
            <a:off x="503238" y="1920875"/>
            <a:ext cx="3889376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PE" sz="14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Datos y estadísticas: </a:t>
            </a:r>
            <a:endParaRPr lang="es-PE" dirty="0"/>
          </a:p>
          <a:p>
            <a:pPr marL="179388" marR="0" lvl="1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Usar datos y estadísticas para cuantificar el problema, mostrando su escala y gravedad.</a:t>
            </a:r>
            <a:endParaRPr lang="es-PE" dirty="0"/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es-PE" sz="14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PE" sz="14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Impacto económico y emocional: </a:t>
            </a:r>
            <a:endParaRPr lang="es-PE" dirty="0"/>
          </a:p>
          <a:p>
            <a:pPr marL="179388" marR="0" lvl="1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Describir el impacto económico y emocional </a:t>
            </a:r>
            <a:b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del problema en el público objetivo.</a:t>
            </a:r>
            <a:endParaRPr lang="es-PE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6E0FFAFC-FA08-BF43-A121-BB4640F69060}"/>
              </a:ext>
            </a:extLst>
          </p:cNvPr>
          <p:cNvGrpSpPr/>
          <p:nvPr/>
        </p:nvGrpSpPr>
        <p:grpSpPr>
          <a:xfrm>
            <a:off x="326977" y="1347550"/>
            <a:ext cx="3007894" cy="394721"/>
            <a:chOff x="287221" y="917244"/>
            <a:chExt cx="3536723" cy="500394"/>
          </a:xfrm>
        </p:grpSpPr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9147B811-1773-1B42-BA53-3EAAAFD95101}"/>
                </a:ext>
              </a:extLst>
            </p:cNvPr>
            <p:cNvSpPr/>
            <p:nvPr/>
          </p:nvSpPr>
          <p:spPr>
            <a:xfrm>
              <a:off x="503238" y="917244"/>
              <a:ext cx="3320706" cy="500394"/>
            </a:xfrm>
            <a:prstGeom prst="roundRect">
              <a:avLst>
                <a:gd name="adj" fmla="val 24841"/>
              </a:avLst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725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b="1" dirty="0">
                  <a:latin typeface="Calibri" charset="0"/>
                  <a:cs typeface="Calibri" charset="0"/>
                  <a:sym typeface="Calibri"/>
                </a:rPr>
                <a:t>3</a:t>
              </a:r>
              <a:r>
                <a:rPr lang="es-PE" b="1" dirty="0">
                  <a:solidFill>
                    <a:schemeClr val="lt1"/>
                  </a:solidFill>
                  <a:latin typeface="Calibri" charset="0"/>
                  <a:cs typeface="Calibri" charset="0"/>
                  <a:sym typeface="Calibri"/>
                </a:rPr>
                <a:t>. Cuantificación del problema</a:t>
              </a:r>
              <a:endParaRPr lang="es-PE" b="1" dirty="0">
                <a:solidFill>
                  <a:schemeClr val="lt1"/>
                </a:solidFill>
                <a:latin typeface="Calibri" charset="0"/>
                <a:cs typeface="Calibri" charset="0"/>
              </a:endParaRPr>
            </a:p>
          </p:txBody>
        </p:sp>
        <p:grpSp>
          <p:nvGrpSpPr>
            <p:cNvPr id="9" name="Agrupar 14">
              <a:extLst>
                <a:ext uri="{FF2B5EF4-FFF2-40B4-BE49-F238E27FC236}">
                  <a16:creationId xmlns:a16="http://schemas.microsoft.com/office/drawing/2014/main" id="{EB71460D-84C8-4D4C-A74B-8E7699C5763C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419F5F0D-D30E-5B42-BD50-A00253740B89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F44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51F2B11F-C331-3441-A2BF-26CB06D39A74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2" name="Triángulo 11">
                <a:extLst>
                  <a:ext uri="{FF2B5EF4-FFF2-40B4-BE49-F238E27FC236}">
                    <a16:creationId xmlns:a16="http://schemas.microsoft.com/office/drawing/2014/main" id="{11604709-036F-2845-A1A2-22E16B2D262E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3" name="Google Shape;156;p17">
            <a:extLst>
              <a:ext uri="{FF2B5EF4-FFF2-40B4-BE49-F238E27FC236}">
                <a16:creationId xmlns:a16="http://schemas.microsoft.com/office/drawing/2014/main" id="{82A16F97-BACF-A445-A6CF-937D87FE58F2}"/>
              </a:ext>
            </a:extLst>
          </p:cNvPr>
          <p:cNvSpPr txBox="1"/>
          <p:nvPr/>
        </p:nvSpPr>
        <p:spPr>
          <a:xfrm>
            <a:off x="503238" y="912813"/>
            <a:ext cx="388937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PASOS PARA IDENTIFICAR EL PROBLEMA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5EA5DA-30A7-9B48-9921-910A280289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912813"/>
            <a:ext cx="4392612" cy="432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868A063B-B47E-714E-97F4-53558BE719F7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IDENTIFICACIÓN DEL PROBLEMA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4;p18">
            <a:extLst>
              <a:ext uri="{FF2B5EF4-FFF2-40B4-BE49-F238E27FC236}">
                <a16:creationId xmlns:a16="http://schemas.microsoft.com/office/drawing/2014/main" id="{BA048D7F-9580-E641-B112-01563EB6CD33}"/>
              </a:ext>
            </a:extLst>
          </p:cNvPr>
          <p:cNvSpPr txBox="1"/>
          <p:nvPr/>
        </p:nvSpPr>
        <p:spPr>
          <a:xfrm>
            <a:off x="503238" y="1920875"/>
            <a:ext cx="3889376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PE" sz="14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Casos reales: </a:t>
            </a: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Presentar casos reales o ejemplos que </a:t>
            </a: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ilustran</a:t>
            </a: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cómo el problema afecta a las personas o empresas.</a:t>
            </a:r>
            <a:endParaRPr lang="es-PE" dirty="0"/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s-PE" sz="1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1" indent="-173038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PE" sz="14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Historias personales: </a:t>
            </a:r>
            <a:r>
              <a:rPr lang="es-PE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Utilizar historias personales para hacer el problema más tangible y con una narrativa que engancha.</a:t>
            </a:r>
            <a:endParaRPr lang="es-PE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3CBA43DF-7993-6B47-AE3D-BD5FBF880AAA}"/>
              </a:ext>
            </a:extLst>
          </p:cNvPr>
          <p:cNvGrpSpPr/>
          <p:nvPr/>
        </p:nvGrpSpPr>
        <p:grpSpPr>
          <a:xfrm>
            <a:off x="326977" y="1347550"/>
            <a:ext cx="3007894" cy="394721"/>
            <a:chOff x="287221" y="917244"/>
            <a:chExt cx="3536723" cy="500394"/>
          </a:xfrm>
        </p:grpSpPr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9241004F-9A42-7842-AB86-29DB68718886}"/>
                </a:ext>
              </a:extLst>
            </p:cNvPr>
            <p:cNvSpPr/>
            <p:nvPr/>
          </p:nvSpPr>
          <p:spPr>
            <a:xfrm>
              <a:off x="503238" y="917244"/>
              <a:ext cx="3320706" cy="500394"/>
            </a:xfrm>
            <a:prstGeom prst="roundRect">
              <a:avLst>
                <a:gd name="adj" fmla="val 24841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725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b="1" dirty="0">
                  <a:latin typeface="Calibri" charset="0"/>
                  <a:cs typeface="Calibri" charset="0"/>
                  <a:sym typeface="Calibri"/>
                </a:rPr>
                <a:t>4</a:t>
              </a:r>
              <a:r>
                <a:rPr lang="es-PE" b="1" dirty="0">
                  <a:solidFill>
                    <a:schemeClr val="lt1"/>
                  </a:solidFill>
                  <a:latin typeface="Calibri" charset="0"/>
                  <a:cs typeface="Calibri" charset="0"/>
                  <a:sym typeface="Calibri"/>
                </a:rPr>
                <a:t>. Ejemplificación del problema</a:t>
              </a:r>
              <a:endParaRPr lang="es-PE" b="1" dirty="0">
                <a:solidFill>
                  <a:schemeClr val="lt1"/>
                </a:solidFill>
                <a:latin typeface="Calibri" charset="0"/>
                <a:cs typeface="Calibri" charset="0"/>
              </a:endParaRPr>
            </a:p>
          </p:txBody>
        </p:sp>
        <p:grpSp>
          <p:nvGrpSpPr>
            <p:cNvPr id="9" name="Agrupar 14">
              <a:extLst>
                <a:ext uri="{FF2B5EF4-FFF2-40B4-BE49-F238E27FC236}">
                  <a16:creationId xmlns:a16="http://schemas.microsoft.com/office/drawing/2014/main" id="{54151A6E-2606-8140-ACB1-A4ED95E4714C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25DA3BC6-DE7D-C94C-967C-C415ECA1F92F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0A80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AB5C7420-3A01-8745-8B65-840BCE4F962B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2" name="Triángulo 11">
                <a:extLst>
                  <a:ext uri="{FF2B5EF4-FFF2-40B4-BE49-F238E27FC236}">
                    <a16:creationId xmlns:a16="http://schemas.microsoft.com/office/drawing/2014/main" id="{8D921228-BE47-754E-9407-A8ECD12958DE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00B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3" name="Google Shape;156;p17">
            <a:extLst>
              <a:ext uri="{FF2B5EF4-FFF2-40B4-BE49-F238E27FC236}">
                <a16:creationId xmlns:a16="http://schemas.microsoft.com/office/drawing/2014/main" id="{F4E0522C-A091-5D4D-BCE4-CA02F505AD8C}"/>
              </a:ext>
            </a:extLst>
          </p:cNvPr>
          <p:cNvSpPr txBox="1"/>
          <p:nvPr/>
        </p:nvSpPr>
        <p:spPr>
          <a:xfrm>
            <a:off x="503238" y="912813"/>
            <a:ext cx="388937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PASOS PARA IDENTIFICAR EL PROBLEMA</a:t>
            </a:r>
            <a:endParaRPr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8554F32-7573-134D-99B6-1966BAA016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9" y="0"/>
            <a:ext cx="4392612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61B8586-F598-9D4C-80CF-1D1F54F7724A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14AEB9-8686-8C4D-BEC6-FE06DDBFD0C2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DESARROLLO DE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cs typeface="Calibri"/>
              </a:rPr>
              <a:t>LA SOLUCIÓN</a:t>
            </a:r>
            <a:endParaRPr lang="es-PE" sz="2800" b="1" dirty="0">
              <a:solidFill>
                <a:schemeClr val="bg1"/>
              </a:solidFill>
              <a:latin typeface="Graphik Bold" charset="0"/>
              <a:ea typeface="Graphik Bold" charset="0"/>
              <a:cs typeface="Graphik Bold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A2E75FB-B009-444C-8BA6-EA0897863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/>
        </p:nvSpPr>
        <p:spPr>
          <a:xfrm>
            <a:off x="503238" y="912813"/>
            <a:ext cx="3889375" cy="355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Una vez identificado el problema, se debe presentar la solución propuesta por la Startup.</a:t>
            </a:r>
            <a:endParaRPr sz="1500"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5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Descripción de la solución: </a:t>
            </a:r>
            <a:endParaRPr sz="1500" dirty="0"/>
          </a:p>
          <a:p>
            <a:pPr marL="179388" marR="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PE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Explicar qué hace la startup y cómo resuelve el problema identificado.</a:t>
            </a:r>
            <a:endParaRPr sz="1500" dirty="0"/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5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Ventajas competitivas: </a:t>
            </a:r>
            <a:endParaRPr sz="1500" dirty="0"/>
          </a:p>
          <a:p>
            <a:pPr marL="179388" marR="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PE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Destacar lo que diferencia a la solución de las alternativas existentes.</a:t>
            </a:r>
            <a:endParaRPr sz="1500" dirty="0"/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5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Beneficios claros:</a:t>
            </a:r>
            <a:endParaRPr sz="1500" dirty="0"/>
          </a:p>
          <a:p>
            <a:pPr marL="179388" marR="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PE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Enfatizar los beneficios directos y tangibles que la solución aporta a los usuarios.</a:t>
            </a:r>
            <a:endParaRPr sz="150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D554A8F-DD18-934E-93BB-84A6ECED0E50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DESARROLLO DE LA SOLUCIÓN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CB2F4E-A8BB-BA48-94A8-4A76DE3694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9" y="0"/>
            <a:ext cx="4392611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/>
        </p:nvSpPr>
        <p:spPr>
          <a:xfrm>
            <a:off x="489827" y="912813"/>
            <a:ext cx="3889376" cy="420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PASOS PARA DESARROLLAR LA SOLUCIÓN</a:t>
            </a:r>
            <a:endParaRPr sz="16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ct val="100000"/>
              <a:buFont typeface="Calibri"/>
              <a:buAutoNum type="arabicPeriod"/>
            </a:pPr>
            <a:r>
              <a:rPr lang="es-PE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Describir la solución claramente</a:t>
            </a:r>
            <a:endParaRPr dirty="0">
              <a:solidFill>
                <a:srgbClr val="00B1C2"/>
              </a:solidFill>
            </a:endParaRPr>
          </a:p>
          <a:p>
            <a:pPr marL="357188" marR="0" lvl="1" indent="-1778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PE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Funcionalidad principal: </a:t>
            </a: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Explicar de manera concisa qué es la solución y cómo funciona.</a:t>
            </a:r>
            <a:endParaRPr dirty="0"/>
          </a:p>
          <a:p>
            <a:pPr marL="357188" marR="0" lvl="1" indent="-1778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PE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 clave: </a:t>
            </a: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Destacar las características principales que hacen que la solución sea efectiva y valiosa.</a:t>
            </a:r>
            <a:endParaRPr dirty="0"/>
          </a:p>
          <a:p>
            <a:pPr marL="357188" marR="0" lvl="1" indent="-1778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PE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Beneficios tangibles: </a:t>
            </a: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Enfatizar los beneficios tangibles que los usuarios obtendrán al utilizar la solución.</a:t>
            </a:r>
            <a:endParaRPr dirty="0"/>
          </a:p>
          <a:p>
            <a:pPr marL="354625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ct val="100000"/>
              <a:buFont typeface="+mj-lt"/>
              <a:buAutoNum type="arabicPeriod" startAt="2"/>
            </a:pPr>
            <a:r>
              <a:rPr lang="es-PE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Demostrar el valor añadido</a:t>
            </a:r>
            <a:endParaRPr dirty="0">
              <a:solidFill>
                <a:srgbClr val="00B1C2"/>
              </a:solidFill>
            </a:endParaRPr>
          </a:p>
          <a:p>
            <a:pPr marL="357188" marR="0" lvl="1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PE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Impacto en el problema: </a:t>
            </a: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Mostrar claramente cómo la solución resuelve el problema identificado.</a:t>
            </a:r>
            <a:endParaRPr dirty="0"/>
          </a:p>
          <a:p>
            <a:pPr marL="357188" marR="0" lvl="1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PE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Ventajas competitivas: </a:t>
            </a: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Destacar las ventajas competitivas y los aspectos únicos que diferencian la solución de las de los competidores.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DF5713A-29C3-EB48-816C-7C2EDBD3F576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DESARROLLO DE LA SOLUCIÓN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B12605-8ED7-C341-8483-6C05424BA3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4799" y="912812"/>
            <a:ext cx="3910889" cy="432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/>
        </p:nvSpPr>
        <p:spPr>
          <a:xfrm>
            <a:off x="503238" y="912813"/>
            <a:ext cx="3889375" cy="355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PASOS PARA DESARROLLAR LA SOLUCIÓN</a:t>
            </a:r>
            <a:endParaRPr sz="16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ct val="100000"/>
              <a:buFont typeface="Calibri"/>
              <a:buAutoNum type="arabicPeriod" startAt="3"/>
            </a:pPr>
            <a:r>
              <a:rPr lang="es-PE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Incluir pruebas y evidencias</a:t>
            </a:r>
            <a:endParaRPr dirty="0">
              <a:solidFill>
                <a:srgbClr val="00B1C2"/>
              </a:solidFill>
            </a:endParaRPr>
          </a:p>
          <a:p>
            <a:pPr marL="357188" marR="0" lvl="1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PE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Datos y resultados: </a:t>
            </a: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Presentar datos, resultados de pruebas, o estudios que respalden la efectividad de la solución.</a:t>
            </a:r>
            <a:endParaRPr dirty="0"/>
          </a:p>
          <a:p>
            <a:pPr marL="357188" marR="0" lvl="1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PE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Testimonios y casos de estudio: </a:t>
            </a:r>
            <a:r>
              <a:rPr lang="es-PE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Utilizar testimonios de usuarios y casos de estudio para demostrar cómo la solución ha sido beneficiosa.</a:t>
            </a:r>
            <a:endParaRPr dirty="0"/>
          </a:p>
          <a:p>
            <a:pPr marL="354625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ct val="100000"/>
              <a:buFont typeface="+mj-lt"/>
              <a:buAutoNum type="arabicPeriod" startAt="4"/>
            </a:pPr>
            <a:r>
              <a:rPr lang="es-PE" b="1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Visión de futuro</a:t>
            </a:r>
            <a:endParaRPr dirty="0">
              <a:solidFill>
                <a:srgbClr val="00B1C2"/>
              </a:solidFill>
            </a:endParaRPr>
          </a:p>
          <a:p>
            <a:pPr marL="357188" marR="0" lvl="1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PE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Escalabilidad: </a:t>
            </a:r>
            <a:r>
              <a:rPr lang="es-PE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Describir cómo la solución puede escalarse para atender una demanda mayor en el futuro.</a:t>
            </a:r>
            <a:endParaRPr dirty="0">
              <a:solidFill>
                <a:schemeClr val="tx1"/>
              </a:solidFill>
            </a:endParaRPr>
          </a:p>
          <a:p>
            <a:pPr marL="357188" marR="0" lvl="1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PE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Innovación continua: </a:t>
            </a:r>
            <a:r>
              <a:rPr lang="es-PE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Explicar cómo la startup planea seguir innovando y mejorando la solución.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B38563-D889-2542-8684-34B10A92566A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DESARROLLO DE LA SOLUCIÓN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E7D4959-DA25-1348-B97B-C71703C8CB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912812"/>
            <a:ext cx="4392612" cy="432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A444AC3-B680-8640-AD3B-8C86B783910E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5258DC2-4AB3-BC46-800C-3CBD5136CFDE}"/>
              </a:ext>
            </a:extLst>
          </p:cNvPr>
          <p:cNvSpPr txBox="1"/>
          <p:nvPr/>
        </p:nvSpPr>
        <p:spPr>
          <a:xfrm>
            <a:off x="1008063" y="3169972"/>
            <a:ext cx="5993558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4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DISEÑO DEL DISCURSO</a:t>
            </a:r>
            <a:br>
              <a:rPr lang="es-PE" sz="2400" dirty="0">
                <a:solidFill>
                  <a:schemeClr val="bg1"/>
                </a:solidFill>
                <a:latin typeface="Graphik Regular" charset="0"/>
              </a:rPr>
            </a:br>
            <a:r>
              <a:rPr lang="es-PE" sz="2400" b="1" dirty="0">
                <a:solidFill>
                  <a:schemeClr val="bg1"/>
                </a:solidFill>
                <a:latin typeface="Graphik Bold" charset="0"/>
              </a:rPr>
              <a:t>ORIENTADO A INVERSIONISTAS </a:t>
            </a:r>
            <a:br>
              <a:rPr lang="es-PE" sz="2400" dirty="0">
                <a:solidFill>
                  <a:schemeClr val="bg1"/>
                </a:solidFill>
                <a:latin typeface="Graphik Regular" charset="0"/>
              </a:rPr>
            </a:br>
            <a:r>
              <a:rPr lang="es-PE" sz="24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POTENCIALES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8BA6E6-DE8D-704D-9885-DB41735B8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/>
        </p:nvSpPr>
        <p:spPr>
          <a:xfrm>
            <a:off x="503238" y="912813"/>
            <a:ext cx="817245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 atraer a inversionistas, el elevator pitch debe centrarse en aspectos específicos que </a:t>
            </a:r>
            <a:b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ellos valoran.</a:t>
            </a:r>
            <a:endParaRPr sz="1600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79733F0-4CF0-3647-96CA-615652EAC3FC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DISEÑO DEL DISCURSO ORIENTADO A INVERSIONISTAS POTENCIALES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0856369-5878-3247-89DE-33DF9F5820D0}"/>
              </a:ext>
            </a:extLst>
          </p:cNvPr>
          <p:cNvSpPr/>
          <p:nvPr/>
        </p:nvSpPr>
        <p:spPr>
          <a:xfrm>
            <a:off x="793981" y="1637323"/>
            <a:ext cx="359863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MODELO DE NEGOCIO: </a:t>
            </a:r>
            <a:b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Explicar cómo la startup planea ganar dinero.</a:t>
            </a:r>
            <a:endParaRPr lang="es-PE" sz="140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300E919-A1E2-864D-B578-AEBC2D12C739}"/>
              </a:ext>
            </a:extLst>
          </p:cNvPr>
          <p:cNvCxnSpPr>
            <a:cxnSpLocks/>
          </p:cNvCxnSpPr>
          <p:nvPr/>
        </p:nvCxnSpPr>
        <p:spPr>
          <a:xfrm>
            <a:off x="579579" y="1840193"/>
            <a:ext cx="0" cy="365125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A772BFE-807E-9E45-8A1D-EAAC848E7F6F}"/>
              </a:ext>
            </a:extLst>
          </p:cNvPr>
          <p:cNvSpPr/>
          <p:nvPr/>
        </p:nvSpPr>
        <p:spPr>
          <a:xfrm>
            <a:off x="793981" y="2214454"/>
            <a:ext cx="3598632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MERCADO POTENCIAL: </a:t>
            </a:r>
          </a:p>
          <a:p>
            <a:pPr marL="11725" marR="0"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Describir el tamaño del mercado y el segmento objetivo.</a:t>
            </a:r>
            <a:endParaRPr lang="es-PE" sz="14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B80C3D9-D4FC-B14D-97C0-DF86309BE08E}"/>
              </a:ext>
            </a:extLst>
          </p:cNvPr>
          <p:cNvSpPr/>
          <p:nvPr/>
        </p:nvSpPr>
        <p:spPr>
          <a:xfrm>
            <a:off x="793981" y="3055654"/>
            <a:ext cx="3598632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PROPUESTAS DE VALOR: </a:t>
            </a:r>
          </a:p>
          <a:p>
            <a:pPr marL="11725" marR="0"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Destacar lo que hace única a la Startup y su producto o servicio.</a:t>
            </a:r>
            <a:endParaRPr lang="es-PE" sz="1400" dirty="0"/>
          </a:p>
        </p:txBody>
      </p:sp>
      <p:sp>
        <p:nvSpPr>
          <p:cNvPr id="11" name="Más 10">
            <a:extLst>
              <a:ext uri="{FF2B5EF4-FFF2-40B4-BE49-F238E27FC236}">
                <a16:creationId xmlns:a16="http://schemas.microsoft.com/office/drawing/2014/main" id="{0D3C78D8-F68D-9442-B732-8B17E8A497C6}"/>
              </a:ext>
            </a:extLst>
          </p:cNvPr>
          <p:cNvSpPr/>
          <p:nvPr/>
        </p:nvSpPr>
        <p:spPr>
          <a:xfrm>
            <a:off x="503237" y="1647095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9F72573-9460-6347-B4BC-FBEA1A59763A}"/>
              </a:ext>
            </a:extLst>
          </p:cNvPr>
          <p:cNvCxnSpPr>
            <a:cxnSpLocks/>
          </p:cNvCxnSpPr>
          <p:nvPr/>
        </p:nvCxnSpPr>
        <p:spPr>
          <a:xfrm>
            <a:off x="579579" y="2408091"/>
            <a:ext cx="0" cy="617497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ás 12">
            <a:extLst>
              <a:ext uri="{FF2B5EF4-FFF2-40B4-BE49-F238E27FC236}">
                <a16:creationId xmlns:a16="http://schemas.microsoft.com/office/drawing/2014/main" id="{0B15D86F-8C15-FC45-AC2A-54783D90208A}"/>
              </a:ext>
            </a:extLst>
          </p:cNvPr>
          <p:cNvSpPr/>
          <p:nvPr/>
        </p:nvSpPr>
        <p:spPr>
          <a:xfrm>
            <a:off x="503237" y="2225342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4" name="Más 13">
            <a:extLst>
              <a:ext uri="{FF2B5EF4-FFF2-40B4-BE49-F238E27FC236}">
                <a16:creationId xmlns:a16="http://schemas.microsoft.com/office/drawing/2014/main" id="{FA6B6815-2DD2-674A-A11B-B23E89D5526D}"/>
              </a:ext>
            </a:extLst>
          </p:cNvPr>
          <p:cNvSpPr/>
          <p:nvPr/>
        </p:nvSpPr>
        <p:spPr>
          <a:xfrm>
            <a:off x="503237" y="3055654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137956F-0938-9C4C-ACE0-79C585E5FC46}"/>
              </a:ext>
            </a:extLst>
          </p:cNvPr>
          <p:cNvSpPr/>
          <p:nvPr/>
        </p:nvSpPr>
        <p:spPr>
          <a:xfrm>
            <a:off x="793981" y="3869201"/>
            <a:ext cx="3598632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TRACCIÓN Y LOGROS: </a:t>
            </a:r>
          </a:p>
          <a:p>
            <a:pPr marL="11725" marR="0"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Mencionar hitos alcanzados, validaciones de mercado, y cualquier prueba de concepto.</a:t>
            </a:r>
            <a:endParaRPr lang="es-PE" sz="1400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969D1DDF-CDBB-7A42-BF1F-9E2294B3B949}"/>
              </a:ext>
            </a:extLst>
          </p:cNvPr>
          <p:cNvCxnSpPr>
            <a:cxnSpLocks/>
          </p:cNvCxnSpPr>
          <p:nvPr/>
        </p:nvCxnSpPr>
        <p:spPr>
          <a:xfrm>
            <a:off x="579579" y="3221638"/>
            <a:ext cx="0" cy="617497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ás 19">
            <a:extLst>
              <a:ext uri="{FF2B5EF4-FFF2-40B4-BE49-F238E27FC236}">
                <a16:creationId xmlns:a16="http://schemas.microsoft.com/office/drawing/2014/main" id="{3D9B5203-31A9-BC46-8F27-D82894778E95}"/>
              </a:ext>
            </a:extLst>
          </p:cNvPr>
          <p:cNvSpPr/>
          <p:nvPr/>
        </p:nvSpPr>
        <p:spPr>
          <a:xfrm>
            <a:off x="503237" y="3869201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ED70A85-66D2-0742-A401-DF5BFFAFD0A3}"/>
              </a:ext>
            </a:extLst>
          </p:cNvPr>
          <p:cNvSpPr/>
          <p:nvPr/>
        </p:nvSpPr>
        <p:spPr>
          <a:xfrm>
            <a:off x="5029805" y="1637323"/>
            <a:ext cx="3598632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PROYECCIONES FINANCIERAS: </a:t>
            </a:r>
          </a:p>
          <a:p>
            <a:pPr marL="11725" marR="0"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Proporcionar una visión general de las proyecciones de ingresos y crecimiento.</a:t>
            </a:r>
            <a:endParaRPr lang="es-PE" sz="140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68316991-50C7-7D46-84FF-07B626BD35BA}"/>
              </a:ext>
            </a:extLst>
          </p:cNvPr>
          <p:cNvCxnSpPr>
            <a:cxnSpLocks/>
          </p:cNvCxnSpPr>
          <p:nvPr/>
        </p:nvCxnSpPr>
        <p:spPr>
          <a:xfrm>
            <a:off x="4815403" y="1840193"/>
            <a:ext cx="0" cy="567898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B7DB9D26-2E16-1447-922D-39BE56052934}"/>
              </a:ext>
            </a:extLst>
          </p:cNvPr>
          <p:cNvSpPr/>
          <p:nvPr/>
        </p:nvSpPr>
        <p:spPr>
          <a:xfrm>
            <a:off x="5029805" y="2409323"/>
            <a:ext cx="3598632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EQUIPO FUNDADOR: </a:t>
            </a:r>
          </a:p>
          <a:p>
            <a:pPr marL="11725" marR="0"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Presentar al equipo y destacar su experiencia y habilidades relevantes.</a:t>
            </a:r>
            <a:endParaRPr lang="es-PE" sz="140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08E31C2C-CB81-A84F-AF05-CCD7C69214BC}"/>
              </a:ext>
            </a:extLst>
          </p:cNvPr>
          <p:cNvSpPr/>
          <p:nvPr/>
        </p:nvSpPr>
        <p:spPr>
          <a:xfrm>
            <a:off x="5029805" y="3250523"/>
            <a:ext cx="3598632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LLAMADO A LA ACCIÓN: </a:t>
            </a:r>
            <a:b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Concluir con una solicitud clara, como una reunión de seguimiento, inversión, o apoyo específico.</a:t>
            </a:r>
            <a:endParaRPr lang="es-PE" sz="1400" dirty="0"/>
          </a:p>
        </p:txBody>
      </p:sp>
      <p:sp>
        <p:nvSpPr>
          <p:cNvPr id="25" name="Más 24">
            <a:extLst>
              <a:ext uri="{FF2B5EF4-FFF2-40B4-BE49-F238E27FC236}">
                <a16:creationId xmlns:a16="http://schemas.microsoft.com/office/drawing/2014/main" id="{638C36D7-1EEA-B041-B512-5E5456E5B802}"/>
              </a:ext>
            </a:extLst>
          </p:cNvPr>
          <p:cNvSpPr/>
          <p:nvPr/>
        </p:nvSpPr>
        <p:spPr>
          <a:xfrm>
            <a:off x="4739061" y="1647095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BB23B72E-F5D7-2B4A-AD16-97BE9D96616A}"/>
              </a:ext>
            </a:extLst>
          </p:cNvPr>
          <p:cNvCxnSpPr>
            <a:cxnSpLocks/>
          </p:cNvCxnSpPr>
          <p:nvPr/>
        </p:nvCxnSpPr>
        <p:spPr>
          <a:xfrm>
            <a:off x="4815403" y="2602960"/>
            <a:ext cx="0" cy="617497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ás 26">
            <a:extLst>
              <a:ext uri="{FF2B5EF4-FFF2-40B4-BE49-F238E27FC236}">
                <a16:creationId xmlns:a16="http://schemas.microsoft.com/office/drawing/2014/main" id="{9165C3AE-5CAE-C341-91B3-5D130122F2EA}"/>
              </a:ext>
            </a:extLst>
          </p:cNvPr>
          <p:cNvSpPr/>
          <p:nvPr/>
        </p:nvSpPr>
        <p:spPr>
          <a:xfrm>
            <a:off x="4739061" y="2420211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28" name="Más 27">
            <a:extLst>
              <a:ext uri="{FF2B5EF4-FFF2-40B4-BE49-F238E27FC236}">
                <a16:creationId xmlns:a16="http://schemas.microsoft.com/office/drawing/2014/main" id="{9BED99AC-D4A7-704E-AEF3-18EC0E392361}"/>
              </a:ext>
            </a:extLst>
          </p:cNvPr>
          <p:cNvSpPr/>
          <p:nvPr/>
        </p:nvSpPr>
        <p:spPr>
          <a:xfrm>
            <a:off x="4739061" y="3250523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/>
        </p:nvSpPr>
        <p:spPr>
          <a:xfrm>
            <a:off x="511488" y="912813"/>
            <a:ext cx="779207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 PRÁCTICO DE ELEVATOR PITCH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Supongamos que una startup llamada EcoFriendlyTech ha desarrollado un dispositivo que reduce el consumo de energía en los hogares de manera significativa. El pitch podría estructurarse de la siguiente manera:</a:t>
            </a:r>
            <a:endParaRPr sz="1500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FDCB9E-2A3C-D345-938B-3843E010981F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DISEÑO DEL DISCURSO ORIENTADO A INVERSIONISTAS POTENCIALES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28 Flecha derecha">
            <a:extLst>
              <a:ext uri="{FF2B5EF4-FFF2-40B4-BE49-F238E27FC236}">
                <a16:creationId xmlns:a16="http://schemas.microsoft.com/office/drawing/2014/main" id="{6B1625E9-6081-2542-B1A5-8B9FFB613E7B}"/>
              </a:ext>
            </a:extLst>
          </p:cNvPr>
          <p:cNvSpPr/>
          <p:nvPr/>
        </p:nvSpPr>
        <p:spPr>
          <a:xfrm>
            <a:off x="2702859" y="2223743"/>
            <a:ext cx="443990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9F52B86A-D9B0-7844-B24A-DFC456F9754E}"/>
              </a:ext>
            </a:extLst>
          </p:cNvPr>
          <p:cNvSpPr/>
          <p:nvPr/>
        </p:nvSpPr>
        <p:spPr>
          <a:xfrm>
            <a:off x="1278832" y="2167087"/>
            <a:ext cx="1343346" cy="453650"/>
          </a:xfrm>
          <a:prstGeom prst="roundRect">
            <a:avLst>
              <a:gd name="adj" fmla="val 16033"/>
            </a:avLst>
          </a:prstGeom>
          <a:solidFill>
            <a:srgbClr val="FE7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s-PE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Inicio: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D6FA28F-A253-294B-891C-070B55EEFD57}"/>
              </a:ext>
            </a:extLst>
          </p:cNvPr>
          <p:cNvSpPr txBox="1"/>
          <p:nvPr/>
        </p:nvSpPr>
        <p:spPr>
          <a:xfrm>
            <a:off x="3355041" y="2093830"/>
            <a:ext cx="457200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Hola, soy María Pérez, cofundadora de EcoFriendlyTech. ¿Sabías que los hogares desperdician hasta un 30% de energía cada año debido a la ineficiencia energética?“</a:t>
            </a:r>
            <a:endParaRPr lang="es-PE" sz="1200" dirty="0"/>
          </a:p>
        </p:txBody>
      </p:sp>
      <p:sp>
        <p:nvSpPr>
          <p:cNvPr id="10" name="28 Flecha derecha">
            <a:extLst>
              <a:ext uri="{FF2B5EF4-FFF2-40B4-BE49-F238E27FC236}">
                <a16:creationId xmlns:a16="http://schemas.microsoft.com/office/drawing/2014/main" id="{569ED091-36A4-5448-BB54-0A699B9EFBA9}"/>
              </a:ext>
            </a:extLst>
          </p:cNvPr>
          <p:cNvSpPr/>
          <p:nvPr/>
        </p:nvSpPr>
        <p:spPr>
          <a:xfrm>
            <a:off x="2702859" y="2943161"/>
            <a:ext cx="443990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B5F71B6A-97C3-E740-BB76-CD5364895F03}"/>
              </a:ext>
            </a:extLst>
          </p:cNvPr>
          <p:cNvSpPr/>
          <p:nvPr/>
        </p:nvSpPr>
        <p:spPr>
          <a:xfrm>
            <a:off x="1278832" y="2886505"/>
            <a:ext cx="1343346" cy="453650"/>
          </a:xfrm>
          <a:prstGeom prst="roundRect">
            <a:avLst>
              <a:gd name="adj" fmla="val 16033"/>
            </a:avLst>
          </a:prstGeom>
          <a:solidFill>
            <a:srgbClr val="FE7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s-PE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Problema: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723C65C-3AAE-AD4A-ABCF-88F0B63C56B9}"/>
              </a:ext>
            </a:extLst>
          </p:cNvPr>
          <p:cNvSpPr txBox="1"/>
          <p:nvPr/>
        </p:nvSpPr>
        <p:spPr>
          <a:xfrm>
            <a:off x="3355041" y="2852358"/>
            <a:ext cx="457200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"Esto no solo aumenta las facturas de energía, sino que también contribuye significativamente a la huella de carbono, afectando el medio ambiente.“</a:t>
            </a:r>
            <a:endParaRPr lang="es-PE" sz="1200" dirty="0"/>
          </a:p>
        </p:txBody>
      </p:sp>
      <p:sp>
        <p:nvSpPr>
          <p:cNvPr id="13" name="28 Flecha derecha">
            <a:extLst>
              <a:ext uri="{FF2B5EF4-FFF2-40B4-BE49-F238E27FC236}">
                <a16:creationId xmlns:a16="http://schemas.microsoft.com/office/drawing/2014/main" id="{0FAC6A32-C737-F740-A3B2-022653B5AF31}"/>
              </a:ext>
            </a:extLst>
          </p:cNvPr>
          <p:cNvSpPr/>
          <p:nvPr/>
        </p:nvSpPr>
        <p:spPr>
          <a:xfrm>
            <a:off x="2702859" y="3655855"/>
            <a:ext cx="443990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2DE168C3-8AAB-6840-96F3-A0EBDF1FF8BC}"/>
              </a:ext>
            </a:extLst>
          </p:cNvPr>
          <p:cNvSpPr/>
          <p:nvPr/>
        </p:nvSpPr>
        <p:spPr>
          <a:xfrm>
            <a:off x="1278832" y="3599199"/>
            <a:ext cx="1343346" cy="453650"/>
          </a:xfrm>
          <a:prstGeom prst="roundRect">
            <a:avLst>
              <a:gd name="adj" fmla="val 16033"/>
            </a:avLst>
          </a:prstGeom>
          <a:solidFill>
            <a:srgbClr val="FE7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s-PE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Solución: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FF863DF-72E1-0A4B-9E0F-2D09286EF834}"/>
              </a:ext>
            </a:extLst>
          </p:cNvPr>
          <p:cNvSpPr txBox="1"/>
          <p:nvPr/>
        </p:nvSpPr>
        <p:spPr>
          <a:xfrm>
            <a:off x="3355041" y="3549025"/>
            <a:ext cx="457200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“En EcoFriendlyTech, hemos desarrollado un dispositivo inteligente que optimiza el uso de energía en tiempo real, reduciendo el consumo hasta en un 25% sin afectar el estilo de vida de los usuarios.”</a:t>
            </a:r>
            <a:endParaRPr lang="es-PE" sz="1200" dirty="0"/>
          </a:p>
        </p:txBody>
      </p:sp>
      <p:sp>
        <p:nvSpPr>
          <p:cNvPr id="16" name="28 Flecha derecha">
            <a:extLst>
              <a:ext uri="{FF2B5EF4-FFF2-40B4-BE49-F238E27FC236}">
                <a16:creationId xmlns:a16="http://schemas.microsoft.com/office/drawing/2014/main" id="{46566A77-8A39-8E4B-AA53-1015A6E20B65}"/>
              </a:ext>
            </a:extLst>
          </p:cNvPr>
          <p:cNvSpPr/>
          <p:nvPr/>
        </p:nvSpPr>
        <p:spPr>
          <a:xfrm>
            <a:off x="2702859" y="4403595"/>
            <a:ext cx="443990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51BA4A73-34DE-DF42-AE24-F171B49487E1}"/>
              </a:ext>
            </a:extLst>
          </p:cNvPr>
          <p:cNvSpPr/>
          <p:nvPr/>
        </p:nvSpPr>
        <p:spPr>
          <a:xfrm>
            <a:off x="1278832" y="4346939"/>
            <a:ext cx="1343346" cy="453650"/>
          </a:xfrm>
          <a:prstGeom prst="roundRect">
            <a:avLst>
              <a:gd name="adj" fmla="val 16033"/>
            </a:avLst>
          </a:prstGeom>
          <a:solidFill>
            <a:srgbClr val="FE7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s-PE" b="1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Ventajas competitivas:</a:t>
            </a:r>
            <a:endParaRPr lang="es-PE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91FC3F4-D27C-6142-A946-98B504469BCD}"/>
              </a:ext>
            </a:extLst>
          </p:cNvPr>
          <p:cNvSpPr txBox="1"/>
          <p:nvPr/>
        </p:nvSpPr>
        <p:spPr>
          <a:xfrm>
            <a:off x="3355041" y="4311893"/>
            <a:ext cx="457200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"A diferencia de otros dispositivos en el mercado, nuestro producto utiliza aprendizaje automático para adaptar el consumo de energía a los hábitos específicos de cada hogar, ofreciendo una personalización sin precedentes.”</a:t>
            </a:r>
            <a:endParaRPr lang="es-PE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D846629C-2739-B540-9F89-F52515C7A8BE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DISEÑO DEL DISCURSO ORIENTADO A INVERSIONISTAS POTENCIALES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233;p27">
            <a:extLst>
              <a:ext uri="{FF2B5EF4-FFF2-40B4-BE49-F238E27FC236}">
                <a16:creationId xmlns:a16="http://schemas.microsoft.com/office/drawing/2014/main" id="{1F433C02-DEEA-1D45-BC29-F4D7099CE0D7}"/>
              </a:ext>
            </a:extLst>
          </p:cNvPr>
          <p:cNvSpPr txBox="1"/>
          <p:nvPr/>
        </p:nvSpPr>
        <p:spPr>
          <a:xfrm>
            <a:off x="511488" y="912813"/>
            <a:ext cx="779207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 PRÁCTICO DE ELEVATOR PITCH</a:t>
            </a:r>
            <a:endParaRPr sz="1500" dirty="0"/>
          </a:p>
        </p:txBody>
      </p:sp>
      <p:sp>
        <p:nvSpPr>
          <p:cNvPr id="6" name="28 Flecha derecha">
            <a:extLst>
              <a:ext uri="{FF2B5EF4-FFF2-40B4-BE49-F238E27FC236}">
                <a16:creationId xmlns:a16="http://schemas.microsoft.com/office/drawing/2014/main" id="{0C489188-C27B-C145-A685-ABAC8DC913DB}"/>
              </a:ext>
            </a:extLst>
          </p:cNvPr>
          <p:cNvSpPr/>
          <p:nvPr/>
        </p:nvSpPr>
        <p:spPr>
          <a:xfrm>
            <a:off x="2702859" y="1742260"/>
            <a:ext cx="443990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47F14AE7-2619-D248-A0D9-3FA137048363}"/>
              </a:ext>
            </a:extLst>
          </p:cNvPr>
          <p:cNvSpPr/>
          <p:nvPr/>
        </p:nvSpPr>
        <p:spPr>
          <a:xfrm>
            <a:off x="1278832" y="1685604"/>
            <a:ext cx="1343346" cy="453650"/>
          </a:xfrm>
          <a:prstGeom prst="roundRect">
            <a:avLst>
              <a:gd name="adj" fmla="val 16033"/>
            </a:avLst>
          </a:prstGeom>
          <a:solidFill>
            <a:srgbClr val="FE7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s-PE" sz="13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Modelo de negocio: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AFC9AFF-0923-B34B-8804-C917D2C084EF}"/>
              </a:ext>
            </a:extLst>
          </p:cNvPr>
          <p:cNvSpPr txBox="1"/>
          <p:nvPr/>
        </p:nvSpPr>
        <p:spPr>
          <a:xfrm>
            <a:off x="3355040" y="1736209"/>
            <a:ext cx="4807323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"Nuestro modelo de negocio es una suscripción mensual que cubre el costo del dispositivo y los servicios de optimización energética.“</a:t>
            </a:r>
            <a:endParaRPr lang="es-PE" sz="1200" dirty="0"/>
          </a:p>
        </p:txBody>
      </p:sp>
      <p:sp>
        <p:nvSpPr>
          <p:cNvPr id="9" name="28 Flecha derecha">
            <a:extLst>
              <a:ext uri="{FF2B5EF4-FFF2-40B4-BE49-F238E27FC236}">
                <a16:creationId xmlns:a16="http://schemas.microsoft.com/office/drawing/2014/main" id="{B3DF0785-0B2D-1740-80C9-37B142193249}"/>
              </a:ext>
            </a:extLst>
          </p:cNvPr>
          <p:cNvSpPr/>
          <p:nvPr/>
        </p:nvSpPr>
        <p:spPr>
          <a:xfrm>
            <a:off x="2702859" y="2461678"/>
            <a:ext cx="443990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67E77F13-93D3-D04A-B4CA-C38C9D83B7A5}"/>
              </a:ext>
            </a:extLst>
          </p:cNvPr>
          <p:cNvSpPr/>
          <p:nvPr/>
        </p:nvSpPr>
        <p:spPr>
          <a:xfrm>
            <a:off x="1278832" y="2405022"/>
            <a:ext cx="1343346" cy="453650"/>
          </a:xfrm>
          <a:prstGeom prst="roundRect">
            <a:avLst>
              <a:gd name="adj" fmla="val 16033"/>
            </a:avLst>
          </a:prstGeom>
          <a:solidFill>
            <a:srgbClr val="FE7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s-PE" sz="13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Tracción: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5A67252-8C30-0D46-B04C-FCA2FA3EBD43}"/>
              </a:ext>
            </a:extLst>
          </p:cNvPr>
          <p:cNvSpPr txBox="1"/>
          <p:nvPr/>
        </p:nvSpPr>
        <p:spPr>
          <a:xfrm>
            <a:off x="3355041" y="2370875"/>
            <a:ext cx="480732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1725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"En los últimos seis meses, hemos instalado nuestros dispositivos en más de 500 hogares, logrando una reducción promedio del 20% en las facturas de energía y recibiendo excelentes comentarios de nuestros clientes.“</a:t>
            </a:r>
            <a:endParaRPr lang="es-PE" sz="1200" dirty="0"/>
          </a:p>
        </p:txBody>
      </p:sp>
      <p:sp>
        <p:nvSpPr>
          <p:cNvPr id="12" name="28 Flecha derecha">
            <a:extLst>
              <a:ext uri="{FF2B5EF4-FFF2-40B4-BE49-F238E27FC236}">
                <a16:creationId xmlns:a16="http://schemas.microsoft.com/office/drawing/2014/main" id="{DD3AFF32-336D-5F42-A94F-E384B919018E}"/>
              </a:ext>
            </a:extLst>
          </p:cNvPr>
          <p:cNvSpPr/>
          <p:nvPr/>
        </p:nvSpPr>
        <p:spPr>
          <a:xfrm>
            <a:off x="2702859" y="3174372"/>
            <a:ext cx="443990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9E70230F-9226-2C41-BFF3-17918912C4BF}"/>
              </a:ext>
            </a:extLst>
          </p:cNvPr>
          <p:cNvSpPr/>
          <p:nvPr/>
        </p:nvSpPr>
        <p:spPr>
          <a:xfrm>
            <a:off x="1278832" y="3117716"/>
            <a:ext cx="1343346" cy="453650"/>
          </a:xfrm>
          <a:prstGeom prst="roundRect">
            <a:avLst>
              <a:gd name="adj" fmla="val 16033"/>
            </a:avLst>
          </a:prstGeom>
          <a:solidFill>
            <a:srgbClr val="FE7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s-PE" sz="13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Equipo fundador: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CA37424-1F16-6B40-B879-4745B35F5E3F}"/>
              </a:ext>
            </a:extLst>
          </p:cNvPr>
          <p:cNvSpPr txBox="1"/>
          <p:nvPr/>
        </p:nvSpPr>
        <p:spPr>
          <a:xfrm>
            <a:off x="3355041" y="3190207"/>
            <a:ext cx="480732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1725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"Nuestro equipo está compuesto por expertos en tecnología y energía sostenible con más de 15 años de experiencia combinada en la industria.“</a:t>
            </a:r>
            <a:endParaRPr lang="es-PE" sz="1200" dirty="0"/>
          </a:p>
        </p:txBody>
      </p:sp>
      <p:sp>
        <p:nvSpPr>
          <p:cNvPr id="15" name="28 Flecha derecha">
            <a:extLst>
              <a:ext uri="{FF2B5EF4-FFF2-40B4-BE49-F238E27FC236}">
                <a16:creationId xmlns:a16="http://schemas.microsoft.com/office/drawing/2014/main" id="{D5FF9D7A-2432-EA45-BC10-6F59AA704FB6}"/>
              </a:ext>
            </a:extLst>
          </p:cNvPr>
          <p:cNvSpPr/>
          <p:nvPr/>
        </p:nvSpPr>
        <p:spPr>
          <a:xfrm>
            <a:off x="2702859" y="3913376"/>
            <a:ext cx="443990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FA9D8136-91DE-7240-BED5-0C2D46E2171D}"/>
              </a:ext>
            </a:extLst>
          </p:cNvPr>
          <p:cNvSpPr/>
          <p:nvPr/>
        </p:nvSpPr>
        <p:spPr>
          <a:xfrm>
            <a:off x="1278832" y="3856720"/>
            <a:ext cx="1343346" cy="453650"/>
          </a:xfrm>
          <a:prstGeom prst="roundRect">
            <a:avLst>
              <a:gd name="adj" fmla="val 16033"/>
            </a:avLst>
          </a:prstGeom>
          <a:solidFill>
            <a:srgbClr val="FE7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s-PE" sz="1200" b="1" dirty="0">
                <a:solidFill>
                  <a:schemeClr val="bg1"/>
                </a:solidFill>
                <a:latin typeface="Calibri" charset="0"/>
                <a:ea typeface="+mn-ea"/>
                <a:cs typeface="Calibri" charset="0"/>
                <a:sym typeface="Calibri"/>
              </a:rPr>
              <a:t>Cierre y llamado a la acción:</a:t>
            </a:r>
            <a:endParaRPr lang="es-PE" sz="12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9E4CAEF-2658-BF46-A855-632BF94C7026}"/>
              </a:ext>
            </a:extLst>
          </p:cNvPr>
          <p:cNvSpPr txBox="1"/>
          <p:nvPr/>
        </p:nvSpPr>
        <p:spPr>
          <a:xfrm>
            <a:off x="3355040" y="3734852"/>
            <a:ext cx="4807321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1725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"Estamos buscando una inversión de $500,000 para escalar nuestra producción y expandir nuestro mercado. ¿Podemos agendar una reunión para discutir cómo podemos colaborar y hacer que los hogares sean más eficientes energéticamente?”</a:t>
            </a:r>
            <a:endParaRPr lang="es-PE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29175F9-9D1D-E741-9E85-BAC90C07DCA7}"/>
              </a:ext>
            </a:extLst>
          </p:cNvPr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296DCD8-BE72-524F-A981-109D898BA032}"/>
              </a:ext>
            </a:extLst>
          </p:cNvPr>
          <p:cNvSpPr txBox="1"/>
          <p:nvPr/>
        </p:nvSpPr>
        <p:spPr>
          <a:xfrm>
            <a:off x="1282298" y="918372"/>
            <a:ext cx="5521727" cy="301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Una vez que tienes tu idea de negocio y has realizado el experimento, es necesario dar el siguiente paso: Crecer; pero para crecer, se necesitan recursos financieros. </a:t>
            </a:r>
            <a:endParaRPr lang="es-PE" dirty="0">
              <a:solidFill>
                <a:schemeClr val="tx1"/>
              </a:solidFill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Una de las formas de conseguir estos recursos es a través de inversionistas a los que hay que convencer. Pero para llegar a convencer, debemos generar algo de interés, suficiente para que nos quieran seguir escuchando, y es ahí donde encaja esta técnica conocida como “elevator pitch”.</a:t>
            </a:r>
            <a:endParaRPr lang="es-PE" dirty="0">
              <a:solidFill>
                <a:schemeClr val="tx1"/>
              </a:solidFill>
            </a:endParaRPr>
          </a:p>
          <a:p>
            <a:pPr marL="180000"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P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“Elevator pitch" es una herramienta crucial para los emprendedores que buscan captar la atención de inversores, socios potenciales y otras partes interesadas. Se trata de una presentación breve y concisa que debe transmitir la esencia de la startup, sus ventajas competitivas y su propuesta de valor en el tiempo que dura un viaje en ascensor.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004518E-AA58-F749-B547-B0BFE1650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954885"/>
            <a:ext cx="117851" cy="1213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BF3BE0-266F-634D-8BA2-90223F3077D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61" y="3052731"/>
            <a:ext cx="1689027" cy="218125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D394390-BFD7-A645-A39C-00538EA5884A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7AEE8720-022B-B742-9ED7-834F76CDFBAB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INTRODUCCIÓN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8ABB4D3-6A11-1846-95CC-F3DCAA0D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1814202"/>
            <a:ext cx="117851" cy="1213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9D62F89-6F18-D14A-B705-E23C4FD4F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2877593"/>
            <a:ext cx="117851" cy="121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C78CF01-E510-FF4B-AA99-C199F8382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317" y="866714"/>
            <a:ext cx="7611366" cy="382217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4562598-0B55-4B49-BF89-724B0EBDFCC3}"/>
              </a:ext>
            </a:extLst>
          </p:cNvPr>
          <p:cNvSpPr txBox="1"/>
          <p:nvPr/>
        </p:nvSpPr>
        <p:spPr>
          <a:xfrm>
            <a:off x="1499337" y="4371232"/>
            <a:ext cx="600149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PE" b="1" dirty="0">
                <a:latin typeface="Calibri" charset="0"/>
                <a:cs typeface="Calibri" charset="0"/>
                <a:sym typeface="Calibri"/>
              </a:rPr>
              <a:t>“1. ELEVATOR PITCH - PERMAGROUP”</a:t>
            </a:r>
            <a:r>
              <a:rPr lang="es-ES_tradnl" sz="1400" b="1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177800" lvl="0" indent="44450">
              <a:buFont typeface="Arial"/>
              <a:buNone/>
            </a:pPr>
            <a:r>
              <a:rPr lang="es-PE" sz="1100" dirty="0">
                <a:solidFill>
                  <a:schemeClr val="bg1">
                    <a:lumMod val="50000"/>
                  </a:schemeClr>
                </a:solidFill>
                <a:latin typeface="Calibri" charset="0"/>
                <a:cs typeface="Calibri" charset="0"/>
              </a:rPr>
              <a:t>https://www.youtube.com/watch?v=BeI2unT1RsA&amp;ab_channel=UPM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D1A228A-7332-FA44-ACCD-48BAAACA6015}"/>
              </a:ext>
            </a:extLst>
          </p:cNvPr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es-PE" sz="1400" b="1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VIDEO</a:t>
            </a:r>
            <a:endParaRPr lang="es-ES" sz="1600" b="1" dirty="0">
              <a:solidFill>
                <a:srgbClr val="00B1C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9" name="Agrupar 7">
            <a:extLst>
              <a:ext uri="{FF2B5EF4-FFF2-40B4-BE49-F238E27FC236}">
                <a16:creationId xmlns:a16="http://schemas.microsoft.com/office/drawing/2014/main" id="{D03F4862-77E5-EB44-9C54-6C58C8416597}"/>
              </a:ext>
            </a:extLst>
          </p:cNvPr>
          <p:cNvGrpSpPr/>
          <p:nvPr/>
        </p:nvGrpSpPr>
        <p:grpSpPr>
          <a:xfrm>
            <a:off x="514858" y="499074"/>
            <a:ext cx="131794" cy="132296"/>
            <a:chOff x="511902" y="912278"/>
            <a:chExt cx="281320" cy="282391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B6FB29B-8808-0349-92AF-C0B4B5FDD1A9}"/>
                </a:ext>
              </a:extLst>
            </p:cNvPr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2F26A2E3-ABEB-6949-AEC4-94C9BEB82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100000" contrast="100000"/>
            </a:blip>
            <a:stretch>
              <a:fillRect/>
            </a:stretch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</p:spPr>
        </p:pic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7C79DD3D-AE09-5640-B687-7084C22C2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950" y="4658654"/>
            <a:ext cx="185286" cy="17787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3561B13-75B6-814A-A704-FD363CA017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23" b="4387"/>
          <a:stretch/>
        </p:blipFill>
        <p:spPr>
          <a:xfrm>
            <a:off x="1644203" y="1142624"/>
            <a:ext cx="5856625" cy="2783333"/>
          </a:xfrm>
          <a:prstGeom prst="round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7427ED3-2A59-5049-B389-225684E67B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317" y="866714"/>
            <a:ext cx="7611366" cy="382217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8061AED-514E-364F-84E6-2D52B0566519}"/>
              </a:ext>
            </a:extLst>
          </p:cNvPr>
          <p:cNvSpPr txBox="1"/>
          <p:nvPr/>
        </p:nvSpPr>
        <p:spPr>
          <a:xfrm>
            <a:off x="1499337" y="4371232"/>
            <a:ext cx="600149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PE" b="1" dirty="0">
                <a:latin typeface="Calibri" charset="0"/>
                <a:cs typeface="Calibri" charset="0"/>
                <a:sym typeface="Calibri"/>
              </a:rPr>
              <a:t>“2. ELEVATOR PITCH - ECOTACICAL”</a:t>
            </a:r>
            <a:r>
              <a:rPr lang="es-ES_tradnl" sz="1400" b="1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177800" lvl="0" indent="44450">
              <a:buFont typeface="Arial"/>
              <a:buNone/>
            </a:pPr>
            <a:r>
              <a:rPr lang="es-PE" sz="1100" dirty="0">
                <a:solidFill>
                  <a:schemeClr val="bg1">
                    <a:lumMod val="50000"/>
                  </a:schemeClr>
                </a:solidFill>
                <a:latin typeface="Calibri" charset="0"/>
                <a:cs typeface="Calibri" charset="0"/>
              </a:rPr>
              <a:t>https://www.youtube.com/watch?v=0PAevufXA3Q&amp;ab_channel=UPM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3312379-DE8C-1C4B-BE8F-F2258FAE23A8}"/>
              </a:ext>
            </a:extLst>
          </p:cNvPr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es-PE" sz="1400" b="1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VIDEO</a:t>
            </a:r>
            <a:endParaRPr lang="es-ES" sz="1600" b="1" dirty="0">
              <a:solidFill>
                <a:srgbClr val="00B1C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9" name="Agrupar 7">
            <a:extLst>
              <a:ext uri="{FF2B5EF4-FFF2-40B4-BE49-F238E27FC236}">
                <a16:creationId xmlns:a16="http://schemas.microsoft.com/office/drawing/2014/main" id="{A22B4F85-7431-EB42-8D62-B0334F3DA9E9}"/>
              </a:ext>
            </a:extLst>
          </p:cNvPr>
          <p:cNvGrpSpPr/>
          <p:nvPr/>
        </p:nvGrpSpPr>
        <p:grpSpPr>
          <a:xfrm>
            <a:off x="514858" y="499074"/>
            <a:ext cx="131794" cy="132296"/>
            <a:chOff x="511902" y="912278"/>
            <a:chExt cx="281320" cy="282391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82E4026E-F4F7-0746-A1B0-373C97056094}"/>
                </a:ext>
              </a:extLst>
            </p:cNvPr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63F4763E-2E7F-5B44-ACB0-4B1066331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100000" contrast="100000"/>
            </a:blip>
            <a:stretch>
              <a:fillRect/>
            </a:stretch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</p:spPr>
        </p:pic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4CB06933-9F46-C54E-89FA-B16759C4F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950" y="4658654"/>
            <a:ext cx="185286" cy="17787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674947D-D5C1-2F42-B816-C49D3BFD43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92" b="10822"/>
          <a:stretch/>
        </p:blipFill>
        <p:spPr>
          <a:xfrm>
            <a:off x="1644203" y="1142624"/>
            <a:ext cx="5856625" cy="2783333"/>
          </a:xfrm>
          <a:prstGeom prst="round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6EBF101-4FF2-1D43-A690-AF586C90BD02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1230302-64E8-E14E-B578-3736FBA7E508}"/>
              </a:ext>
            </a:extLst>
          </p:cNvPr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0FC39D71-9DB9-744C-861F-90DF1770C761}"/>
                </a:ext>
              </a:extLst>
            </p:cNvPr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  <a:t>CONCLUSIONES</a:t>
              </a:r>
              <a:b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</a:br>
              <a:r>
                <a:rPr lang="es-ES_tradnl" sz="3600" b="1" dirty="0">
                  <a:solidFill>
                    <a:schemeClr val="bg1"/>
                  </a:solidFill>
                  <a:latin typeface="Graphik Bold" charset="0"/>
                  <a:ea typeface="Graphik Bold" charset="0"/>
                  <a:cs typeface="Graphik Bold" charset="0"/>
                </a:rPr>
                <a:t>MÁS REFERENCIAS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EF20842D-BAC2-F142-A7BA-DD6594FA3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74517E43-4A8F-2A4D-90C7-813457FFF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" y="946969"/>
            <a:ext cx="2072214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51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2D42FFC-8C3A-1F4C-B2C8-826199BA2915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73EF14A-4D27-6544-B1B7-CF6804689021}"/>
              </a:ext>
            </a:extLst>
          </p:cNvPr>
          <p:cNvSpPr txBox="1"/>
          <p:nvPr/>
        </p:nvSpPr>
        <p:spPr>
          <a:xfrm>
            <a:off x="1279545" y="912813"/>
            <a:ext cx="5705454" cy="301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s-P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elevator pitch es una herramienta esencial para cualquier startup. Un buen pitch puede abrir puertas a nuevas oportunidades de financiamiento, asociaciones estratégicas y clientes potenciales.</a:t>
            </a:r>
            <a:endParaRPr lang="es-PE" dirty="0">
              <a:solidFill>
                <a:schemeClr val="tx1"/>
              </a:solidFill>
            </a:endParaRPr>
          </a:p>
          <a:p>
            <a:pPr marL="10795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s-P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s-P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Al definir el público objetivo, los emprendedores pueden personalizar su mensaje para que resuene mejor y tenga un mayor impacto, ya sea que estén hablando con clientes potenciales, inversionistas o socios estratégicos.</a:t>
            </a:r>
            <a:endParaRPr lang="es-PE" dirty="0">
              <a:solidFill>
                <a:schemeClr val="tx1"/>
              </a:solidFill>
            </a:endParaRPr>
          </a:p>
          <a:p>
            <a:pPr marL="10795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s-P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s-P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Un problema bien definido no solo capta la atención del público, sino que también establece el escenario para presentar la solución de manera efectiva.</a:t>
            </a:r>
            <a:endParaRPr lang="es-PE" dirty="0">
              <a:solidFill>
                <a:schemeClr val="tx1"/>
              </a:solidFill>
            </a:endParaRPr>
          </a:p>
          <a:p>
            <a:pPr marL="10795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s-P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s-P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Al articular claramente cómo la solución resuelve el problema, demostrar su valor añadido y presentar evidencias de su efectividad, los emprendedores pueden captar la atención y la confianza de su audiencia.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F4F91D0-01C9-074D-B8DB-085C65EF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954885"/>
            <a:ext cx="114138" cy="1175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2DCAF07-0D70-5742-8E1E-D042A606F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1803244"/>
            <a:ext cx="114138" cy="1175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127A6A8-971D-BB49-BC9E-3712AAA126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9" y="3048772"/>
            <a:ext cx="1690689" cy="2185216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91122B8E-028F-0E4A-BCCF-21066B24BC12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CONCLUSIONES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40EFBEE-A9CE-FE4B-A5E5-138ADA0DF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2670579"/>
            <a:ext cx="114138" cy="1175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14BC5BC-5915-5D45-9D91-C5354958E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3309314"/>
            <a:ext cx="114138" cy="1175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40CB6E3-1B6A-1747-AC69-F3879F72F1C1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10F06A3-924B-2C49-9240-F8353D9A8E78}"/>
              </a:ext>
            </a:extLst>
          </p:cNvPr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BIBLIOGRAFÍA</a:t>
            </a:r>
            <a:b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</a:br>
            <a:r>
              <a:rPr lang="es-ES_tradnl" sz="36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MÁS REFERENCIAS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1A90F8-A02B-0A42-98D7-6D929044E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3537DD4-88CE-A34F-AC53-BA846F5EF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970"/>
            <a:ext cx="2072061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79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F63E3AD-CF3E-234B-9F9F-BA8ADB5D097E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D19D12A3-8FE8-0B42-8790-0AFD470EEB77}"/>
              </a:ext>
            </a:extLst>
          </p:cNvPr>
          <p:cNvSpPr txBox="1"/>
          <p:nvPr/>
        </p:nvSpPr>
        <p:spPr>
          <a:xfrm>
            <a:off x="1279009" y="917823"/>
            <a:ext cx="4774320" cy="3600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sz="13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Como hacer un elevator pitch que enamore al inversor. (2018). [Video]. Obtenido de </a:t>
            </a:r>
            <a:r>
              <a:rPr lang="es-PE" sz="1300" u="sng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https://www.youtube.com/watch?v=EsAkvzIoEvc&amp;ab_channel=NegociosyEmpresa</a:t>
            </a:r>
            <a:endParaRPr lang="es-PE" sz="13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PE" sz="13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sz="13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Ejemplo elevator Pitch – Ecotactical. (2011). [Video]. Obtenido de </a:t>
            </a:r>
            <a:r>
              <a:rPr lang="es-PE" sz="1300" u="sng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https://www.youtube.com/watch?v=0PAevufXA3Q&amp;ab_channel=UPM</a:t>
            </a:r>
            <a:endParaRPr lang="es-PE" sz="13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PE" sz="13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sz="13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Ejemplo Elevator Pitch – Permagroup. (2011). [Video]. Obtenido de </a:t>
            </a:r>
            <a:r>
              <a:rPr lang="es-PE" sz="1300" u="sng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https://www.youtube.com/watch?v=BeI2unT1RsA&amp;ab_channel=UPM</a:t>
            </a:r>
            <a:endParaRPr lang="es-PE" sz="13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PE" sz="13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sz="13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Elevator Pitch. (2013). [Video]. Obtenido de </a:t>
            </a:r>
            <a:r>
              <a:rPr lang="es-PE" sz="1300" u="sng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https://www.youtube.com/watch?v=2b3xG_YjgvI&amp;ab_channel=iurisdocTV</a:t>
            </a:r>
            <a:endParaRPr lang="es-PE" sz="13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PE" sz="13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sz="13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Elevator Pitch Winner. (2010). [Video]. Obtenido de </a:t>
            </a:r>
            <a:r>
              <a:rPr lang="es-PE" sz="1300" u="sng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https://www.youtube.com/watch?v=i6O98o2FRHw&amp;ab_channel=UtahStateCES</a:t>
            </a:r>
            <a:endParaRPr lang="es-PE" sz="13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5A1FB1-3FF2-484C-8809-5148A359D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959114"/>
            <a:ext cx="103867" cy="1069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97E67-A10E-7D4E-A96C-BC0BE62B8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1942849"/>
            <a:ext cx="103867" cy="1069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0798C4F-7EDB-DD4F-94F4-CE97F38B401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036889"/>
            <a:ext cx="1690688" cy="2197100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95B105BD-26F0-8343-A576-9ED3DDCB7AE6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BIBLIOGRAFÍA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C18E4A6-FA40-F448-B668-1EB53389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2547966"/>
            <a:ext cx="103867" cy="1069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495911C-902B-B84E-B9B7-CCE9BB09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3146360"/>
            <a:ext cx="103867" cy="10696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DCD0744-04A6-6C44-A67E-7871492CF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3933012"/>
            <a:ext cx="103867" cy="106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129F550-3D41-D94B-B78E-E04D23C9C490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ECFB952-26A5-0349-92F0-92E9E4DDF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9" y="2666298"/>
            <a:ext cx="1295601" cy="3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46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31C4F9CA-C472-494E-8ECC-204DCC41C656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BB10803-7B08-1A47-84E5-5FF0C464047A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CARACTERÍSTICAS DEL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ELEVATOR PITCH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09F675B-B1FF-CC4E-A3B1-EAD2C2C35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/>
          <p:nvPr/>
        </p:nvSpPr>
        <p:spPr>
          <a:xfrm>
            <a:off x="503238" y="906045"/>
            <a:ext cx="3887538" cy="352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término Pitch quiere decir Discurso o Speech. La idea es que el Pitch sea un discurso muy breve donde se pueda presentar una idea de negocio.</a:t>
            </a: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¿Qué es un Elevator Pitch?</a:t>
            </a:r>
            <a:endParaRPr lang="es-PE" sz="1600"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Originalmente, la técnica se creó con la finalidad de abordar a un potencial inversionista dentro de un elevador (de ahí el término Elevator Pitch), el cual suponía un tiempo equivalente para el discurso desde el piso 0 hasta el piso 12, lo cual dura entre 15 y 90 segundos máximo.</a:t>
            </a:r>
            <a:endParaRPr lang="es-PE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08C960-C084-FD4D-A1DC-771B86864240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CARACTERÍSTICAS DEL ELEVATOR PITCH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7C674D-AB18-6642-B8D8-E655C61DA0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9" y="916012"/>
            <a:ext cx="4392612" cy="4317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 txBox="1"/>
          <p:nvPr/>
        </p:nvSpPr>
        <p:spPr>
          <a:xfrm>
            <a:off x="503237" y="912813"/>
            <a:ext cx="3889376" cy="420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3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término </a:t>
            </a:r>
            <a:r>
              <a:rPr lang="es-PE" sz="13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Elevator Pitch</a:t>
            </a:r>
            <a:r>
              <a:rPr lang="es-PE" sz="13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, en el mundo emprendedor se refiere básicamente a un Investor Pitch, osea que va dirigido a un potencial inversionista. </a:t>
            </a:r>
            <a:endParaRPr sz="1300" dirty="0">
              <a:solidFill>
                <a:schemeClr val="tx1"/>
              </a:solidFill>
            </a:endParaRPr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3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3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Por lo tanto, podemos definirlo como un discurso de presentación bien diseñado y perfectamente interiorizado muy breve, cuyo objetivo es convencer a alguien de algo en muy poco tiempo.</a:t>
            </a:r>
            <a:endParaRPr sz="1300" dirty="0">
              <a:solidFill>
                <a:schemeClr val="tx1"/>
              </a:solidFill>
            </a:endParaRPr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3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3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Ahora bien, es prácticamente imposible convencer a un inversionista de que invierta en tan solo pocos segundos, por lo tanto, se utiliza para convencer al potencial inversionista de conceder una segunda reunión en donde se puedan explicar a cabalidad y detalladamente los pormenores de la idea de negocio </a:t>
            </a:r>
            <a:br>
              <a:rPr lang="es-PE" sz="13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3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y presentar la información de respaldo correspondiente.</a:t>
            </a:r>
            <a:endParaRPr sz="1300" dirty="0">
              <a:solidFill>
                <a:schemeClr val="tx1"/>
              </a:solidFill>
            </a:endParaRPr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3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3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Será en futuras reuniones donde podremos intentar alcanzar nuestro objetivo de conseguir sumar al inversionista al proyecto.</a:t>
            </a:r>
            <a:endParaRPr sz="1300" dirty="0">
              <a:solidFill>
                <a:schemeClr val="tx1"/>
              </a:solidFill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73149AC-A156-414C-9F9D-3E8F0A87F7F9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CARACTERÍSTICAS DEL ELEVATOR PITCH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28DF89-5210-034F-8E52-D1724C922F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9" y="0"/>
            <a:ext cx="4392611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/>
        </p:nvSpPr>
        <p:spPr>
          <a:xfrm>
            <a:off x="503237" y="912813"/>
            <a:ext cx="7836314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388" marR="0" lvl="0" indent="-168275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Elevator Pitch debe ser </a:t>
            </a:r>
            <a:r>
              <a:rPr lang="es-PE" sz="15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claro, conciso, persuasivo y memorable</a:t>
            </a:r>
            <a:r>
              <a:rPr lang="es-PE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500" dirty="0"/>
          </a:p>
          <a:p>
            <a:pPr marL="179388" marR="0" lvl="0" indent="-168275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5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68275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 continuación, se detallan las principales características:</a:t>
            </a:r>
            <a:endParaRPr sz="1500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6BA8012-994B-C043-98D2-F66C0CCF2D05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CARACTERÍSTICAS DEL ELEVATOR PITCH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A9C5773-86BA-6645-8305-1EC668146730}"/>
              </a:ext>
            </a:extLst>
          </p:cNvPr>
          <p:cNvSpPr/>
          <p:nvPr/>
        </p:nvSpPr>
        <p:spPr>
          <a:xfrm>
            <a:off x="974956" y="1999878"/>
            <a:ext cx="3417657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113" marR="0" lvl="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</a:pPr>
            <a: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BREVEDAD:</a:t>
            </a:r>
            <a:r>
              <a:rPr lang="es-PE" sz="1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11113" marR="0" lvl="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tiempo es limitado, por lo que el mensaje debe ser directo y al grano.</a:t>
            </a:r>
            <a:endParaRPr lang="es-PE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E7D9B93-66C3-2C47-963A-1C1BF37833BE}"/>
              </a:ext>
            </a:extLst>
          </p:cNvPr>
          <p:cNvCxnSpPr>
            <a:cxnSpLocks/>
          </p:cNvCxnSpPr>
          <p:nvPr/>
        </p:nvCxnSpPr>
        <p:spPr>
          <a:xfrm>
            <a:off x="760555" y="2202748"/>
            <a:ext cx="0" cy="654752"/>
          </a:xfrm>
          <a:prstGeom prst="line">
            <a:avLst/>
          </a:prstGeom>
          <a:ln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4615FA55-996F-7343-B455-9F0C40D492C2}"/>
              </a:ext>
            </a:extLst>
          </p:cNvPr>
          <p:cNvSpPr/>
          <p:nvPr/>
        </p:nvSpPr>
        <p:spPr>
          <a:xfrm>
            <a:off x="974956" y="2867086"/>
            <a:ext cx="3417657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113" marR="0" lvl="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</a:pPr>
            <a: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CLARIDAD: </a:t>
            </a:r>
          </a:p>
          <a:p>
            <a:pPr marL="11113" marR="0" lvl="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mensaje debe ser fácil de entender, evitando jerga técnica y complejidades innecesarias.</a:t>
            </a:r>
            <a:endParaRPr lang="es-PE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8E92616-675D-634A-8F91-06A0DDC2B9F1}"/>
              </a:ext>
            </a:extLst>
          </p:cNvPr>
          <p:cNvSpPr/>
          <p:nvPr/>
        </p:nvSpPr>
        <p:spPr>
          <a:xfrm>
            <a:off x="974956" y="3826199"/>
            <a:ext cx="3417657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113" marR="0" lvl="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</a:pPr>
            <a: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PERSUASIÓN: </a:t>
            </a:r>
          </a:p>
          <a:p>
            <a:pPr marL="11113" marR="0" lvl="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Debe captar la atención y generar interés en los primeros segundos.</a:t>
            </a:r>
            <a:endParaRPr lang="es-PE" dirty="0"/>
          </a:p>
        </p:txBody>
      </p:sp>
      <p:sp>
        <p:nvSpPr>
          <p:cNvPr id="11" name="Más 10">
            <a:extLst>
              <a:ext uri="{FF2B5EF4-FFF2-40B4-BE49-F238E27FC236}">
                <a16:creationId xmlns:a16="http://schemas.microsoft.com/office/drawing/2014/main" id="{2253E0E3-67EE-364F-9340-D57F1C2985FA}"/>
              </a:ext>
            </a:extLst>
          </p:cNvPr>
          <p:cNvSpPr/>
          <p:nvPr/>
        </p:nvSpPr>
        <p:spPr>
          <a:xfrm>
            <a:off x="684213" y="2009650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5783CD6-23AD-FC47-8F4F-E5057EE3F046}"/>
              </a:ext>
            </a:extLst>
          </p:cNvPr>
          <p:cNvCxnSpPr/>
          <p:nvPr/>
        </p:nvCxnSpPr>
        <p:spPr>
          <a:xfrm>
            <a:off x="760555" y="3060723"/>
            <a:ext cx="0" cy="750320"/>
          </a:xfrm>
          <a:prstGeom prst="line">
            <a:avLst/>
          </a:prstGeom>
          <a:ln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ás 12">
            <a:extLst>
              <a:ext uri="{FF2B5EF4-FFF2-40B4-BE49-F238E27FC236}">
                <a16:creationId xmlns:a16="http://schemas.microsoft.com/office/drawing/2014/main" id="{59E74613-6194-7646-AEC5-25CA57DBCC35}"/>
              </a:ext>
            </a:extLst>
          </p:cNvPr>
          <p:cNvSpPr/>
          <p:nvPr/>
        </p:nvSpPr>
        <p:spPr>
          <a:xfrm>
            <a:off x="684213" y="2877974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4" name="Más 13">
            <a:extLst>
              <a:ext uri="{FF2B5EF4-FFF2-40B4-BE49-F238E27FC236}">
                <a16:creationId xmlns:a16="http://schemas.microsoft.com/office/drawing/2014/main" id="{93335D10-1980-F046-8B9B-DC53B5C41B0B}"/>
              </a:ext>
            </a:extLst>
          </p:cNvPr>
          <p:cNvSpPr/>
          <p:nvPr/>
        </p:nvSpPr>
        <p:spPr>
          <a:xfrm>
            <a:off x="684213" y="3826199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7B073F3-427B-904E-ACFC-0C1662ED66E2}"/>
              </a:ext>
            </a:extLst>
          </p:cNvPr>
          <p:cNvSpPr/>
          <p:nvPr/>
        </p:nvSpPr>
        <p:spPr>
          <a:xfrm>
            <a:off x="5035968" y="1999878"/>
            <a:ext cx="3417657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113" marR="0" lvl="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</a:pPr>
            <a: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MEMORABILIDAD: </a:t>
            </a:r>
          </a:p>
          <a:p>
            <a:pPr marL="11113" marR="0" lvl="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discurso debe ser impactante y dejar una impresión duradera.</a:t>
            </a:r>
            <a:endParaRPr lang="es-PE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42F6294-8160-194A-94C5-B2233691CC40}"/>
              </a:ext>
            </a:extLst>
          </p:cNvPr>
          <p:cNvCxnSpPr>
            <a:cxnSpLocks/>
          </p:cNvCxnSpPr>
          <p:nvPr/>
        </p:nvCxnSpPr>
        <p:spPr>
          <a:xfrm>
            <a:off x="4821567" y="2202748"/>
            <a:ext cx="0" cy="654752"/>
          </a:xfrm>
          <a:prstGeom prst="line">
            <a:avLst/>
          </a:prstGeom>
          <a:ln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E1DEBB7-18C4-6A4D-930C-626DFF818657}"/>
              </a:ext>
            </a:extLst>
          </p:cNvPr>
          <p:cNvSpPr/>
          <p:nvPr/>
        </p:nvSpPr>
        <p:spPr>
          <a:xfrm>
            <a:off x="5035968" y="2867086"/>
            <a:ext cx="3417657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113" marR="0" lvl="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</a:pPr>
            <a: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PERSONALIZACIÓN: </a:t>
            </a:r>
          </a:p>
          <a:p>
            <a:pPr marL="11113" marR="0" lvl="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Adaptar el pitch al público específico al que se dirige, enfatizando los puntos de interés de ese grupo.</a:t>
            </a:r>
            <a:endParaRPr lang="es-PE" dirty="0"/>
          </a:p>
        </p:txBody>
      </p:sp>
      <p:sp>
        <p:nvSpPr>
          <p:cNvPr id="20" name="Más 19">
            <a:extLst>
              <a:ext uri="{FF2B5EF4-FFF2-40B4-BE49-F238E27FC236}">
                <a16:creationId xmlns:a16="http://schemas.microsoft.com/office/drawing/2014/main" id="{5CB317C2-FCBE-8346-87D9-FBBADBB54C4B}"/>
              </a:ext>
            </a:extLst>
          </p:cNvPr>
          <p:cNvSpPr/>
          <p:nvPr/>
        </p:nvSpPr>
        <p:spPr>
          <a:xfrm>
            <a:off x="4745225" y="2009650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22" name="Más 21">
            <a:extLst>
              <a:ext uri="{FF2B5EF4-FFF2-40B4-BE49-F238E27FC236}">
                <a16:creationId xmlns:a16="http://schemas.microsoft.com/office/drawing/2014/main" id="{28C342FE-9E48-CB4F-89CC-5C11D3CDB618}"/>
              </a:ext>
            </a:extLst>
          </p:cNvPr>
          <p:cNvSpPr/>
          <p:nvPr/>
        </p:nvSpPr>
        <p:spPr>
          <a:xfrm>
            <a:off x="4745225" y="2877974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5421EC5-8661-924F-9538-E98CF44F18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317" y="866714"/>
            <a:ext cx="7611366" cy="382217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AD0A469-5AEA-E74B-9411-E14872B25BC8}"/>
              </a:ext>
            </a:extLst>
          </p:cNvPr>
          <p:cNvSpPr txBox="1"/>
          <p:nvPr/>
        </p:nvSpPr>
        <p:spPr>
          <a:xfrm>
            <a:off x="1499337" y="4371232"/>
            <a:ext cx="600149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PE" b="1" dirty="0">
                <a:latin typeface="Calibri" charset="0"/>
                <a:cs typeface="Calibri" charset="0"/>
                <a:sym typeface="Calibri"/>
              </a:rPr>
              <a:t>“ELEVATOR PITCH”</a:t>
            </a:r>
            <a:r>
              <a:rPr lang="es-ES_tradnl" sz="1400" b="1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177800" lvl="0" indent="44450">
              <a:buFont typeface="Arial"/>
              <a:buNone/>
            </a:pPr>
            <a:r>
              <a:rPr lang="es-PE" sz="1100" dirty="0">
                <a:solidFill>
                  <a:schemeClr val="bg1">
                    <a:lumMod val="50000"/>
                  </a:schemeClr>
                </a:solidFill>
                <a:latin typeface="Calibri" charset="0"/>
                <a:cs typeface="Calibri" charset="0"/>
              </a:rPr>
              <a:t>https://www.youtube.com/watch?v=2b3xG_YjgvI&amp;ab_channel=iurisdocTV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95D562E-B8D0-2447-ABA4-A356CADF378C}"/>
              </a:ext>
            </a:extLst>
          </p:cNvPr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es-PE" sz="1400" b="1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VIDEO</a:t>
            </a:r>
            <a:endParaRPr lang="es-ES" sz="1600" b="1" dirty="0">
              <a:solidFill>
                <a:srgbClr val="00B1C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9" name="Agrupar 7">
            <a:extLst>
              <a:ext uri="{FF2B5EF4-FFF2-40B4-BE49-F238E27FC236}">
                <a16:creationId xmlns:a16="http://schemas.microsoft.com/office/drawing/2014/main" id="{F854C1A7-0A51-054E-B358-AEA2FB49A9A4}"/>
              </a:ext>
            </a:extLst>
          </p:cNvPr>
          <p:cNvGrpSpPr/>
          <p:nvPr/>
        </p:nvGrpSpPr>
        <p:grpSpPr>
          <a:xfrm>
            <a:off x="514858" y="499074"/>
            <a:ext cx="131794" cy="132296"/>
            <a:chOff x="511902" y="912278"/>
            <a:chExt cx="281320" cy="282391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407F83C-CF13-B64D-B9B8-7E4E4DB256F4}"/>
                </a:ext>
              </a:extLst>
            </p:cNvPr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73F539B3-1151-2A4A-ACA2-061320C2A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100000" contrast="100000"/>
            </a:blip>
            <a:stretch>
              <a:fillRect/>
            </a:stretch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</p:spPr>
        </p:pic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53DC026B-F978-4D47-B761-0A5AF0969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950" y="4658654"/>
            <a:ext cx="185286" cy="17787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57066BD-B028-4E41-80B2-B2A1DA96FA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357" b="-53"/>
          <a:stretch/>
        </p:blipFill>
        <p:spPr>
          <a:xfrm>
            <a:off x="1644203" y="1142624"/>
            <a:ext cx="5856625" cy="2783333"/>
          </a:xfrm>
          <a:prstGeom prst="round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DF260D2-4255-3646-8EC4-536589CCC125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0AAA82-2870-C84D-9B61-3057E0D566CD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DEFINICIÓN DEL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PÚBLICO OBJETIVO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A034D6-78A3-EC4A-832B-B65EE10EB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2621</Words>
  <Application>Microsoft Office PowerPoint</Application>
  <PresentationFormat>Presentación en pantalla (16:10)</PresentationFormat>
  <Paragraphs>279</Paragraphs>
  <Slides>36</Slides>
  <Notes>32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3" baseType="lpstr">
      <vt:lpstr>Arial</vt:lpstr>
      <vt:lpstr>Calibri</vt:lpstr>
      <vt:lpstr>Graphik Bold</vt:lpstr>
      <vt:lpstr>Graphik Regular</vt:lpstr>
      <vt:lpstr>Graphik-Medium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ISIL</dc:creator>
  <cp:lastModifiedBy>Rosa Maria Muñoz Mendo</cp:lastModifiedBy>
  <cp:revision>67</cp:revision>
  <dcterms:created xsi:type="dcterms:W3CDTF">2016-10-06T14:52:02Z</dcterms:created>
  <dcterms:modified xsi:type="dcterms:W3CDTF">2024-08-09T14:52:26Z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5400A83D-B4FE-497C-9E2F-ACF3BA8DEF15</vt:lpwstr>
  </property>
  <property fmtid="{D5CDD505-2E9C-101B-9397-08002B2CF9AE}" pid="3" name="ArticulatePath">
    <vt:lpwstr>plantilla_cursos_presenciales-v3.1.6</vt:lpwstr>
  </property>
</Properties>
</file>